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1" r:id="rId2"/>
    <p:sldId id="275" r:id="rId3"/>
    <p:sldId id="292" r:id="rId4"/>
    <p:sldId id="277" r:id="rId5"/>
    <p:sldId id="278" r:id="rId6"/>
    <p:sldId id="279" r:id="rId7"/>
    <p:sldId id="281" r:id="rId8"/>
    <p:sldId id="280" r:id="rId9"/>
    <p:sldId id="273" r:id="rId10"/>
    <p:sldId id="261" r:id="rId11"/>
    <p:sldId id="274" r:id="rId12"/>
    <p:sldId id="264" r:id="rId13"/>
    <p:sldId id="293" r:id="rId14"/>
    <p:sldId id="284" r:id="rId15"/>
    <p:sldId id="263" r:id="rId16"/>
    <p:sldId id="294" r:id="rId17"/>
    <p:sldId id="285" r:id="rId18"/>
    <p:sldId id="295" r:id="rId19"/>
    <p:sldId id="287" r:id="rId20"/>
    <p:sldId id="286" r:id="rId21"/>
    <p:sldId id="296" r:id="rId22"/>
    <p:sldId id="288" r:id="rId23"/>
    <p:sldId id="289" r:id="rId24"/>
    <p:sldId id="290" r:id="rId25"/>
    <p:sldId id="291" r:id="rId26"/>
    <p:sldId id="265" r:id="rId27"/>
    <p:sldId id="282" r:id="rId28"/>
    <p:sldId id="283" r:id="rId29"/>
    <p:sldId id="266" r:id="rId30"/>
  </p:sldIdLst>
  <p:sldSz cx="9144000" cy="5143500" type="screen16x9"/>
  <p:notesSz cx="7102475" cy="9369425"/>
  <p:defaultTextStyle>
    <a:defPPr>
      <a:defRPr lang="en-US"/>
    </a:defPPr>
    <a:lvl1pPr marL="0" algn="l" defTabSz="342863" rtl="0" eaLnBrk="1" latinLnBrk="0" hangingPunct="1">
      <a:defRPr sz="1400" kern="1200">
        <a:solidFill>
          <a:schemeClr val="tx1"/>
        </a:solidFill>
        <a:latin typeface="+mn-lt"/>
        <a:ea typeface="+mn-ea"/>
        <a:cs typeface="+mn-cs"/>
      </a:defRPr>
    </a:lvl1pPr>
    <a:lvl2pPr marL="342863" algn="l" defTabSz="342863" rtl="0" eaLnBrk="1" latinLnBrk="0" hangingPunct="1">
      <a:defRPr sz="1400" kern="1200">
        <a:solidFill>
          <a:schemeClr val="tx1"/>
        </a:solidFill>
        <a:latin typeface="+mn-lt"/>
        <a:ea typeface="+mn-ea"/>
        <a:cs typeface="+mn-cs"/>
      </a:defRPr>
    </a:lvl2pPr>
    <a:lvl3pPr marL="685723" algn="l" defTabSz="342863" rtl="0" eaLnBrk="1" latinLnBrk="0" hangingPunct="1">
      <a:defRPr sz="1400" kern="1200">
        <a:solidFill>
          <a:schemeClr val="tx1"/>
        </a:solidFill>
        <a:latin typeface="+mn-lt"/>
        <a:ea typeface="+mn-ea"/>
        <a:cs typeface="+mn-cs"/>
      </a:defRPr>
    </a:lvl3pPr>
    <a:lvl4pPr marL="1028585" algn="l" defTabSz="342863" rtl="0" eaLnBrk="1" latinLnBrk="0" hangingPunct="1">
      <a:defRPr sz="1400" kern="1200">
        <a:solidFill>
          <a:schemeClr val="tx1"/>
        </a:solidFill>
        <a:latin typeface="+mn-lt"/>
        <a:ea typeface="+mn-ea"/>
        <a:cs typeface="+mn-cs"/>
      </a:defRPr>
    </a:lvl4pPr>
    <a:lvl5pPr marL="1371446" algn="l" defTabSz="342863" rtl="0" eaLnBrk="1" latinLnBrk="0" hangingPunct="1">
      <a:defRPr sz="1400" kern="1200">
        <a:solidFill>
          <a:schemeClr val="tx1"/>
        </a:solidFill>
        <a:latin typeface="+mn-lt"/>
        <a:ea typeface="+mn-ea"/>
        <a:cs typeface="+mn-cs"/>
      </a:defRPr>
    </a:lvl5pPr>
    <a:lvl6pPr marL="1714307" algn="l" defTabSz="342863" rtl="0" eaLnBrk="1" latinLnBrk="0" hangingPunct="1">
      <a:defRPr sz="1400" kern="1200">
        <a:solidFill>
          <a:schemeClr val="tx1"/>
        </a:solidFill>
        <a:latin typeface="+mn-lt"/>
        <a:ea typeface="+mn-ea"/>
        <a:cs typeface="+mn-cs"/>
      </a:defRPr>
    </a:lvl6pPr>
    <a:lvl7pPr marL="2057168" algn="l" defTabSz="342863" rtl="0" eaLnBrk="1" latinLnBrk="0" hangingPunct="1">
      <a:defRPr sz="1400" kern="1200">
        <a:solidFill>
          <a:schemeClr val="tx1"/>
        </a:solidFill>
        <a:latin typeface="+mn-lt"/>
        <a:ea typeface="+mn-ea"/>
        <a:cs typeface="+mn-cs"/>
      </a:defRPr>
    </a:lvl7pPr>
    <a:lvl8pPr marL="2400028" algn="l" defTabSz="342863" rtl="0" eaLnBrk="1" latinLnBrk="0" hangingPunct="1">
      <a:defRPr sz="1400" kern="1200">
        <a:solidFill>
          <a:schemeClr val="tx1"/>
        </a:solidFill>
        <a:latin typeface="+mn-lt"/>
        <a:ea typeface="+mn-ea"/>
        <a:cs typeface="+mn-cs"/>
      </a:defRPr>
    </a:lvl8pPr>
    <a:lvl9pPr marL="2742890" algn="l" defTabSz="342863"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2">
          <p15:clr>
            <a:srgbClr val="A4A3A4"/>
          </p15:clr>
        </p15:guide>
        <p15:guide id="2" orient="horz" pos="744">
          <p15:clr>
            <a:srgbClr val="A4A3A4"/>
          </p15:clr>
        </p15:guide>
        <p15:guide id="3" pos="522">
          <p15:clr>
            <a:srgbClr val="A4A3A4"/>
          </p15:clr>
        </p15:guide>
        <p15:guide id="4" pos="2904">
          <p15:clr>
            <a:srgbClr val="A4A3A4"/>
          </p15:clr>
        </p15:guide>
        <p15:guide id="5" pos="4622">
          <p15:clr>
            <a:srgbClr val="A4A3A4"/>
          </p15:clr>
        </p15:guide>
        <p15:guide id="6" orient="horz" pos="1256">
          <p15:clr>
            <a:srgbClr val="A4A3A4"/>
          </p15:clr>
        </p15:guide>
        <p15:guide id="7" orient="horz" pos="4989">
          <p15:clr>
            <a:srgbClr val="A4A3A4"/>
          </p15:clr>
        </p15:guide>
        <p15:guide id="8" pos="588">
          <p15:clr>
            <a:srgbClr val="A4A3A4"/>
          </p15:clr>
        </p15:guide>
        <p15:guide id="9" pos="4610">
          <p15:clr>
            <a:srgbClr val="A4A3A4"/>
          </p15:clr>
        </p15:guide>
        <p15:guide id="10" pos="8694">
          <p15:clr>
            <a:srgbClr val="A4A3A4"/>
          </p15:clr>
        </p15:guide>
        <p15:guide id="11" orient="horz" pos="2295">
          <p15:clr>
            <a:srgbClr val="A4A3A4"/>
          </p15:clr>
        </p15:guide>
        <p15:guide id="12" orient="horz" pos="465">
          <p15:clr>
            <a:srgbClr val="A4A3A4"/>
          </p15:clr>
        </p15:guide>
        <p15:guide id="13" orient="horz" pos="785">
          <p15:clr>
            <a:srgbClr val="A4A3A4"/>
          </p15:clr>
        </p15:guide>
        <p15:guide id="14" orient="horz" pos="3107">
          <p15:clr>
            <a:srgbClr val="A4A3A4"/>
          </p15:clr>
        </p15:guide>
        <p15:guide id="15" pos="278">
          <p15:clr>
            <a:srgbClr val="A4A3A4"/>
          </p15:clr>
        </p15:guide>
        <p15:guide id="16" pos="1860">
          <p15:clr>
            <a:srgbClr val="A4A3A4"/>
          </p15:clr>
        </p15:guide>
        <p15:guide id="17" pos="368">
          <p15:clr>
            <a:srgbClr val="A4A3A4"/>
          </p15:clr>
        </p15:guide>
        <p15:guide id="18" pos="2956">
          <p15:clr>
            <a:srgbClr val="A4A3A4"/>
          </p15:clr>
        </p15:guide>
        <p15:guide id="19" pos="5466">
          <p15:clr>
            <a:srgbClr val="A4A3A4"/>
          </p15:clr>
        </p15:guide>
      </p15:sldGuideLst>
    </p:ext>
    <p:ext uri="{2D200454-40CA-4A62-9FC3-DE9A4176ACB9}">
      <p15:notesGuideLst xmlns:p15="http://schemas.microsoft.com/office/powerpoint/2012/main">
        <p15:guide id="1" orient="horz" pos="2951">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7"/>
    <p:restoredTop sz="91071"/>
  </p:normalViewPr>
  <p:slideViewPr>
    <p:cSldViewPr snapToGrid="0" snapToObjects="1">
      <p:cViewPr>
        <p:scale>
          <a:sx n="130" d="100"/>
          <a:sy n="130" d="100"/>
        </p:scale>
        <p:origin x="192" y="256"/>
      </p:cViewPr>
      <p:guideLst>
        <p:guide orient="horz" pos="4592"/>
        <p:guide orient="horz" pos="744"/>
        <p:guide pos="522"/>
        <p:guide pos="2904"/>
        <p:guide pos="4622"/>
        <p:guide orient="horz" pos="1256"/>
        <p:guide orient="horz" pos="4989"/>
        <p:guide pos="588"/>
        <p:guide pos="4610"/>
        <p:guide pos="8694"/>
        <p:guide orient="horz" pos="2295"/>
        <p:guide orient="horz" pos="465"/>
        <p:guide orient="horz" pos="785"/>
        <p:guide orient="horz" pos="3107"/>
        <p:guide pos="278"/>
        <p:guide pos="1860"/>
        <p:guide pos="368"/>
        <p:guide pos="2956"/>
        <p:guide pos="546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guide orient="horz" pos="2951"/>
        <p:guide pos="2237"/>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DB934A1F-EA47-2A40-8F8A-F3BD2228AE06}" type="datetimeFigureOut">
              <a:rPr lang="en-US" smtClean="0"/>
              <a:t>3/1/17</a:t>
            </a:fld>
            <a:endParaRPr lang="en-US"/>
          </a:p>
        </p:txBody>
      </p:sp>
      <p:sp>
        <p:nvSpPr>
          <p:cNvPr id="4" name="Slide Image Placeholder 3"/>
          <p:cNvSpPr>
            <a:spLocks noGrp="1" noRot="1" noChangeAspect="1"/>
          </p:cNvSpPr>
          <p:nvPr>
            <p:ph type="sldImg" idx="2"/>
          </p:nvPr>
        </p:nvSpPr>
        <p:spPr>
          <a:xfrm>
            <a:off x="739775" y="1171575"/>
            <a:ext cx="5622925" cy="3162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508500"/>
            <a:ext cx="5683250" cy="36893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9525"/>
            <a:ext cx="3078163"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899525"/>
            <a:ext cx="3078163" cy="469900"/>
          </a:xfrm>
          <a:prstGeom prst="rect">
            <a:avLst/>
          </a:prstGeom>
        </p:spPr>
        <p:txBody>
          <a:bodyPr vert="horz" lIns="91440" tIns="45720" rIns="91440" bIns="45720" rtlCol="0" anchor="b"/>
          <a:lstStyle>
            <a:lvl1pPr algn="r">
              <a:defRPr sz="1200"/>
            </a:lvl1pPr>
          </a:lstStyle>
          <a:p>
            <a:fld id="{C7D2B1FA-AA6E-A94A-B7B4-1B8B307FB91D}" type="slidenum">
              <a:rPr lang="en-US" smtClean="0"/>
              <a:t>‹#›</a:t>
            </a:fld>
            <a:endParaRPr lang="en-US"/>
          </a:p>
        </p:txBody>
      </p:sp>
    </p:spTree>
    <p:extLst>
      <p:ext uri="{BB962C8B-B14F-4D97-AF65-F5344CB8AC3E}">
        <p14:creationId xmlns:p14="http://schemas.microsoft.com/office/powerpoint/2010/main" val="190279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10248" y="2098616"/>
            <a:ext cx="5681980" cy="6800712"/>
          </a:xfrm>
        </p:spPr>
        <p:txBody>
          <a:bodyPr/>
          <a:lstStyle/>
          <a:p>
            <a:pPr marL="0" lvl="0" indent="0">
              <a:lnSpc>
                <a:spcPct val="90000"/>
              </a:lnSpc>
              <a:buFont typeface="Arial" charset="0"/>
              <a:buNone/>
            </a:pPr>
            <a:r>
              <a:rPr lang="en-US" sz="1200" dirty="0" smtClean="0">
                <a:solidFill>
                  <a:schemeClr val="accent2"/>
                </a:solidFill>
                <a:latin typeface="Arial"/>
                <a:cs typeface="Arial"/>
              </a:rPr>
              <a:t>We </a:t>
            </a:r>
            <a:r>
              <a:rPr lang="en-US" sz="1200" baseline="0" dirty="0" smtClean="0">
                <a:solidFill>
                  <a:schemeClr val="accent2"/>
                </a:solidFill>
                <a:latin typeface="Arial"/>
                <a:cs typeface="Arial"/>
              </a:rPr>
              <a:t>need to break this problem down into smaller phases. The first phase is Day1 Automation. This is where you should look at getting started. It lays the foundation for the sophisticated Automation that you want to build for your organization.</a:t>
            </a:r>
          </a:p>
          <a:p>
            <a:pPr marL="0" lvl="0" indent="0">
              <a:lnSpc>
                <a:spcPct val="90000"/>
              </a:lnSpc>
              <a:buFont typeface="Arial" charset="0"/>
              <a:buNone/>
            </a:pPr>
            <a:endParaRPr lang="en-US" sz="1200" baseline="0" dirty="0" smtClean="0">
              <a:solidFill>
                <a:schemeClr val="accent2"/>
              </a:solidFill>
              <a:latin typeface="Arial"/>
              <a:cs typeface="Arial"/>
            </a:endParaRPr>
          </a:p>
          <a:p>
            <a:pPr marL="0" marR="0" lvl="0" indent="0" algn="l" defTabSz="914400" rtl="0" eaLnBrk="1" fontAlgn="auto" latinLnBrk="0" hangingPunct="1">
              <a:lnSpc>
                <a:spcPct val="90000"/>
              </a:lnSpc>
              <a:spcBef>
                <a:spcPts val="0"/>
              </a:spcBef>
              <a:spcAft>
                <a:spcPts val="0"/>
              </a:spcAft>
              <a:buClrTx/>
              <a:buSzTx/>
              <a:buFont typeface="Arial" charset="0"/>
              <a:buNone/>
              <a:tabLst/>
              <a:defRPr/>
            </a:pPr>
            <a:r>
              <a:rPr lang="en-US" sz="1200" baseline="0" dirty="0" smtClean="0">
                <a:solidFill>
                  <a:schemeClr val="accent2"/>
                </a:solidFill>
                <a:latin typeface="Arial"/>
                <a:cs typeface="Arial"/>
              </a:rPr>
              <a:t>Day1 Automation lets you ease into the Automation transformation journey. It targets the low-hanging fruits such as communicating with devices using standards-based interfaces, using tools or writing scripts to automate device provisioning, automating daily operation tasks. There is a famous story about how Jeff </a:t>
            </a:r>
            <a:r>
              <a:rPr lang="en-US" sz="1200" baseline="0" dirty="0" err="1" smtClean="0">
                <a:solidFill>
                  <a:schemeClr val="accent2"/>
                </a:solidFill>
                <a:latin typeface="Arial"/>
                <a:cs typeface="Arial"/>
              </a:rPr>
              <a:t>Besos</a:t>
            </a:r>
            <a:r>
              <a:rPr lang="en-US" sz="1200" baseline="0" dirty="0" smtClean="0">
                <a:solidFill>
                  <a:schemeClr val="accent2"/>
                </a:solidFill>
                <a:latin typeface="Arial"/>
                <a:cs typeface="Arial"/>
              </a:rPr>
              <a:t> wrote an internal memo around 2002 mandating all the engineering teams to use only service APIs to communicate with customers and across teams. This change was fundamental in Amazon making the shift from being a ‘book seller’ to world’s largest ‘Cloud infrastructure provider’. Therefore importance of this step cannot be overstated.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This phase is also referred to as Human-driven automation because the Human instructs the machine to perform certain tasks in a programmatic way. Also, in most cases the communication here is one-way or open-loop from the Human to the machine.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The next phase is Day2 or Event-driven automation. Once we have provisioned a device with Day1 automation and it is in service, we want to collect information from this device to understand how it is performing and to fine-tune its performance as required. So we build a closed-feedback-loop between the machine and the human. The device sends data on key metrics using telemetry and we use automation to detect events based on these metrics and take action on these events. While this may seem like a fully automated cycle where there is no role for the Human, the Human actually plays an important role here to build the Rule-based logic that drives this engine. This phase elevates the role of the Human as the brain that ties the events to business logic and builds rules that determine the action to be taken on these events.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The next phase in this evolution is Day N or Machine-driven automation where machines are not just taking actions on the defined rules, they are </a:t>
            </a:r>
            <a:r>
              <a:rPr lang="en-US" sz="1200" baseline="0" dirty="0" err="1" smtClean="0">
                <a:solidFill>
                  <a:schemeClr val="accent2"/>
                </a:solidFill>
                <a:latin typeface="Arial"/>
                <a:cs typeface="Arial"/>
              </a:rPr>
              <a:t>laso</a:t>
            </a:r>
            <a:r>
              <a:rPr lang="en-US" sz="1200" baseline="0" dirty="0" smtClean="0">
                <a:solidFill>
                  <a:schemeClr val="accent2"/>
                </a:solidFill>
                <a:latin typeface="Arial"/>
                <a:cs typeface="Arial"/>
              </a:rPr>
              <a:t> defining the rules. </a:t>
            </a:r>
            <a:r>
              <a:rPr lang="en-US" sz="1200" baseline="0" dirty="0" err="1" smtClean="0">
                <a:solidFill>
                  <a:schemeClr val="accent2"/>
                </a:solidFill>
                <a:latin typeface="Arial"/>
                <a:cs typeface="Arial"/>
              </a:rPr>
              <a:t>Ofcourse</a:t>
            </a:r>
            <a:r>
              <a:rPr lang="en-US" sz="1200" baseline="0" dirty="0" smtClean="0">
                <a:solidFill>
                  <a:schemeClr val="accent2"/>
                </a:solidFill>
                <a:latin typeface="Arial"/>
                <a:cs typeface="Arial"/>
              </a:rPr>
              <a:t>, they do call in the Human when they get stuck and don</a:t>
            </a:r>
            <a:r>
              <a:rPr lang="uk-UA" sz="1200" baseline="0" dirty="0" smtClean="0">
                <a:solidFill>
                  <a:schemeClr val="accent2"/>
                </a:solidFill>
                <a:latin typeface="Arial"/>
                <a:cs typeface="Arial"/>
              </a:rPr>
              <a:t>’</a:t>
            </a:r>
            <a:r>
              <a:rPr lang="en-US" sz="1200" baseline="0" dirty="0" smtClean="0">
                <a:solidFill>
                  <a:schemeClr val="accent2"/>
                </a:solidFill>
                <a:latin typeface="Arial"/>
                <a:cs typeface="Arial"/>
              </a:rPr>
              <a:t>t know what to do.</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So, this is how the Network Automation will evolve, now lets look at the tools that will make this happen.</a:t>
            </a:r>
          </a:p>
          <a:p>
            <a:pPr marL="0" lvl="0" indent="0">
              <a:lnSpc>
                <a:spcPct val="90000"/>
              </a:lnSpc>
              <a:buFont typeface="Arial" charset="0"/>
              <a:buNone/>
            </a:pPr>
            <a:r>
              <a:rPr lang="en-US" sz="1200" baseline="0" dirty="0" smtClean="0">
                <a:solidFill>
                  <a:schemeClr val="accent2"/>
                </a:solidFill>
                <a:latin typeface="Arial"/>
                <a:cs typeface="Arial"/>
              </a:rPr>
              <a:t> </a:t>
            </a:r>
          </a:p>
        </p:txBody>
      </p:sp>
      <p:sp>
        <p:nvSpPr>
          <p:cNvPr id="4" name="Slide Number Placeholder 3"/>
          <p:cNvSpPr>
            <a:spLocks noGrp="1"/>
          </p:cNvSpPr>
          <p:nvPr>
            <p:ph type="sldNum" sz="quarter" idx="10"/>
          </p:nvPr>
        </p:nvSpPr>
        <p:spPr/>
        <p:txBody>
          <a:bodyPr/>
          <a:lstStyle/>
          <a:p>
            <a:fld id="{51705833-42E9-489E-A1FC-8F8C42FC7CF8}" type="slidenum">
              <a:rPr lang="en-US" smtClean="0"/>
              <a:pPr/>
              <a:t>4</a:t>
            </a:fld>
            <a:endParaRPr lang="en-US" dirty="0"/>
          </a:p>
        </p:txBody>
      </p:sp>
      <p:sp>
        <p:nvSpPr>
          <p:cNvPr id="7" name="Slide Image Placeholder 6"/>
          <p:cNvSpPr>
            <a:spLocks noGrp="1" noRot="1" noChangeAspect="1"/>
          </p:cNvSpPr>
          <p:nvPr>
            <p:ph type="sldImg"/>
          </p:nvPr>
        </p:nvSpPr>
        <p:spPr>
          <a:xfrm>
            <a:off x="725488" y="354013"/>
            <a:ext cx="2809875" cy="1581150"/>
          </a:xfrm>
        </p:spPr>
      </p:sp>
    </p:spTree>
    <p:extLst>
      <p:ext uri="{BB962C8B-B14F-4D97-AF65-F5344CB8AC3E}">
        <p14:creationId xmlns:p14="http://schemas.microsoft.com/office/powerpoint/2010/main" val="1128430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DevOps,</a:t>
            </a:r>
            <a:r>
              <a:rPr lang="en-US" baseline="0" dirty="0" smtClean="0"/>
              <a:t> </a:t>
            </a:r>
            <a:r>
              <a:rPr lang="en-US" dirty="0" smtClean="0"/>
              <a:t>Machine learning, Artificial</a:t>
            </a:r>
            <a:r>
              <a:rPr lang="en-US" baseline="0" dirty="0" smtClean="0"/>
              <a:t> intelligence are all somewhere along their journey on the Gartner hype-cycle and as is always the case with any technology on the hype-cycle, there is a soup of tools and buzzwords that surround it. This is another one of those soups that lists some of the important tools that in relation to Automation. </a:t>
            </a:r>
          </a:p>
        </p:txBody>
      </p:sp>
      <p:sp>
        <p:nvSpPr>
          <p:cNvPr id="4" name="Slide Number Placeholder 3"/>
          <p:cNvSpPr>
            <a:spLocks noGrp="1"/>
          </p:cNvSpPr>
          <p:nvPr>
            <p:ph type="sldNum" sz="quarter" idx="10"/>
          </p:nvPr>
        </p:nvSpPr>
        <p:spPr/>
        <p:txBody>
          <a:bodyPr/>
          <a:lstStyle/>
          <a:p>
            <a:fld id="{5017941D-0567-DD4A-B138-72D6B0B2A7CC}" type="slidenum">
              <a:rPr lang="en-US" smtClean="0"/>
              <a:t>5</a:t>
            </a:fld>
            <a:endParaRPr lang="en-US"/>
          </a:p>
        </p:txBody>
      </p:sp>
    </p:spTree>
    <p:extLst>
      <p:ext uri="{BB962C8B-B14F-4D97-AF65-F5344CB8AC3E}">
        <p14:creationId xmlns:p14="http://schemas.microsoft.com/office/powerpoint/2010/main" val="494469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a:t>
            </a:r>
            <a:r>
              <a:rPr lang="en-US" baseline="0" dirty="0" smtClean="0"/>
              <a:t> to classify these tools into the phases that we just discussed. Now, if you a familiar with some or all of the tools, you would notice that this </a:t>
            </a:r>
            <a:r>
              <a:rPr lang="en-US" baseline="0" dirty="0" smtClean="0"/>
              <a:t>classification </a:t>
            </a:r>
            <a:r>
              <a:rPr lang="en-US" baseline="0" dirty="0" smtClean="0"/>
              <a:t>is not perfect. For example, one could argue that technologies </a:t>
            </a:r>
            <a:r>
              <a:rPr lang="en-US" baseline="0" dirty="0" err="1" smtClean="0"/>
              <a:t>ilke</a:t>
            </a:r>
            <a:r>
              <a:rPr lang="en-US" baseline="0" dirty="0" smtClean="0"/>
              <a:t> YAML and XML are more foundational and are not specific to any phase or that scripting languages like Python &amp; Ruby have a role to play in Day 1, Human-driven automation. The point of this slide is to provide some high-level guidance on which tools and technologies to focus on during Day1, Day2 or </a:t>
            </a:r>
            <a:r>
              <a:rPr lang="en-US" baseline="0" dirty="0" err="1" smtClean="0"/>
              <a:t>DayN</a:t>
            </a:r>
            <a:r>
              <a:rPr lang="en-US" baseline="0" dirty="0" smtClean="0"/>
              <a:t> of your Automation journey. Your mileage may vary.</a:t>
            </a:r>
          </a:p>
        </p:txBody>
      </p:sp>
      <p:sp>
        <p:nvSpPr>
          <p:cNvPr id="4" name="Slide Number Placeholder 3"/>
          <p:cNvSpPr>
            <a:spLocks noGrp="1"/>
          </p:cNvSpPr>
          <p:nvPr>
            <p:ph type="sldNum" sz="quarter" idx="10"/>
          </p:nvPr>
        </p:nvSpPr>
        <p:spPr/>
        <p:txBody>
          <a:bodyPr/>
          <a:lstStyle/>
          <a:p>
            <a:fld id="{5017941D-0567-DD4A-B138-72D6B0B2A7CC}" type="slidenum">
              <a:rPr lang="en-US" smtClean="0"/>
              <a:t>6</a:t>
            </a:fld>
            <a:endParaRPr lang="en-US"/>
          </a:p>
        </p:txBody>
      </p:sp>
    </p:spTree>
    <p:extLst>
      <p:ext uri="{BB962C8B-B14F-4D97-AF65-F5344CB8AC3E}">
        <p14:creationId xmlns:p14="http://schemas.microsoft.com/office/powerpoint/2010/main" val="206563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software development</a:t>
            </a:r>
            <a:r>
              <a:rPr lang="en-US" baseline="0" dirty="0" smtClean="0"/>
              <a:t> houses have been following the software lifecycle methodologies for a long-time to consistently churn out quality code. This </a:t>
            </a:r>
            <a:r>
              <a:rPr lang="en-US" baseline="0" dirty="0" err="1" smtClean="0"/>
              <a:t>processe</a:t>
            </a:r>
            <a:r>
              <a:rPr lang="en-US" baseline="0" dirty="0" smtClean="0"/>
              <a:t> has evolved over time from the traditional Waterfall methodology to an Agile based methodology.  Now this Agile methodology is being combined with learnings from the DevOps revolution. The impact of this change has been very positive on the software development industry and its helped to improve the quality and velocity at which code is churned and reduce the risk. </a:t>
            </a:r>
          </a:p>
          <a:p>
            <a:endParaRPr lang="en-US" baseline="0" dirty="0" smtClean="0"/>
          </a:p>
          <a:p>
            <a:r>
              <a:rPr lang="en-US" baseline="0" dirty="0" smtClean="0"/>
              <a:t>This increased velocity and reduced risk has been made possible by using concepts like Source control, Continuous Integration and Continuous Delivery that help organizations to build a repeatable, self-sustaining software development pipeline. </a:t>
            </a:r>
          </a:p>
          <a:p>
            <a:endParaRPr lang="en-US" baseline="0" dirty="0" smtClean="0"/>
          </a:p>
          <a:p>
            <a:r>
              <a:rPr lang="en-US" baseline="0" dirty="0" smtClean="0"/>
              <a:t>===Optional (TL;DR)===</a:t>
            </a:r>
          </a:p>
          <a:p>
            <a:r>
              <a:rPr lang="en-US" baseline="0" dirty="0" smtClean="0"/>
              <a:t>The pipeline begins with the build process where the developer commits code to the source control repository. Source control has been around for a while, however the processes around it are changing with the DevOps mentality. The idea is to have a single branch of code (not multiple code branches) that received regular commits in small batches. These changes go through a continual and automated test process and the results of the tests are fed back to the developer. This is the Continuous integration process. Once the build passes testing, it is automatically deployed into production through the Continuous Deployment process.</a:t>
            </a:r>
          </a:p>
          <a:p>
            <a:endParaRPr lang="en-US" baseline="0" dirty="0" smtClean="0"/>
          </a:p>
          <a:p>
            <a:r>
              <a:rPr lang="en-US" baseline="0" dirty="0" smtClean="0"/>
              <a:t>The developer is responsible for the entire lifecycle from writing code to write tests, to fixing bugs and supporting production. </a:t>
            </a:r>
          </a:p>
          <a:p>
            <a:r>
              <a:rPr lang="en-US" baseline="0" dirty="0" smtClean="0"/>
              <a:t>===/Optional===</a:t>
            </a:r>
          </a:p>
          <a:p>
            <a:endParaRPr lang="en-US" baseline="0" dirty="0" smtClean="0"/>
          </a:p>
          <a:p>
            <a:r>
              <a:rPr lang="en-US" baseline="0" dirty="0" smtClean="0"/>
              <a:t>What you get at the end of this process is the Application that gets deployed in production. Typically the software development lifecycle ends here. However, this entire lifecycle works on the assumption that the infrastructure required to support the effort is already available for use. This assumption has been a cause of frustration because it is flawed. As we all know, setting up Datacenter infrastructure does not happen overnight and it can sometimes derail the complete delivery schedule. The solution to this problem is Configuration management  or ‘Infrastructure as code’. The idea is pretty simple. Treat your infrastructure just like you treat your code. Build a repeatable, self-sustaining pipeline for your infrastructure build up just like you would for your software. Tools such as Puppet, Chef, Ansible and </a:t>
            </a:r>
            <a:r>
              <a:rPr lang="en-US" baseline="0" dirty="0" err="1" smtClean="0"/>
              <a:t>Saltstack</a:t>
            </a:r>
            <a:r>
              <a:rPr lang="en-US" baseline="0" dirty="0" smtClean="0"/>
              <a:t> help you to automate the entire process of building up your server infrastructure right from the bare metal server to the OS, middleware and their dependencies. This significantly changes how we look at Datacenter infrastructure deployment and takes out a major bottleneck in bringing features to customers faster.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now we have the entire stack sorted all the way from the bare metal server to the delivery of the application. But what about the network?</a:t>
            </a:r>
            <a:endParaRPr lang="en-US"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017941D-0567-DD4A-B138-72D6B0B2A7CC}" type="slidenum">
              <a:rPr lang="en-US" smtClean="0"/>
              <a:t>7</a:t>
            </a:fld>
            <a:endParaRPr lang="en-US"/>
          </a:p>
        </p:txBody>
      </p:sp>
    </p:spTree>
    <p:extLst>
      <p:ext uri="{BB962C8B-B14F-4D97-AF65-F5344CB8AC3E}">
        <p14:creationId xmlns:p14="http://schemas.microsoft.com/office/powerpoint/2010/main" val="196041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8</a:t>
            </a:fld>
            <a:endParaRPr lang="en-US"/>
          </a:p>
        </p:txBody>
      </p:sp>
    </p:spTree>
    <p:extLst>
      <p:ext uri="{BB962C8B-B14F-4D97-AF65-F5344CB8AC3E}">
        <p14:creationId xmlns:p14="http://schemas.microsoft.com/office/powerpoint/2010/main" val="188898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12</a:t>
            </a:fld>
            <a:endParaRPr lang="en-US"/>
          </a:p>
        </p:txBody>
      </p:sp>
    </p:spTree>
    <p:extLst>
      <p:ext uri="{BB962C8B-B14F-4D97-AF65-F5344CB8AC3E}">
        <p14:creationId xmlns:p14="http://schemas.microsoft.com/office/powerpoint/2010/main" val="181606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EC1765C-0D09-4F5D-94BA-AE36D13D67C4}" type="slidenum">
              <a:rPr lang="en-US" smtClean="0"/>
              <a:t>14</a:t>
            </a:fld>
            <a:endParaRPr lang="en-US"/>
          </a:p>
        </p:txBody>
      </p:sp>
    </p:spTree>
    <p:extLst>
      <p:ext uri="{BB962C8B-B14F-4D97-AF65-F5344CB8AC3E}">
        <p14:creationId xmlns:p14="http://schemas.microsoft.com/office/powerpoint/2010/main" val="6750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27</a:t>
            </a:fld>
            <a:endParaRPr lang="en-US"/>
          </a:p>
        </p:txBody>
      </p:sp>
    </p:spTree>
    <p:extLst>
      <p:ext uri="{BB962C8B-B14F-4D97-AF65-F5344CB8AC3E}">
        <p14:creationId xmlns:p14="http://schemas.microsoft.com/office/powerpoint/2010/main" val="6522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28</a:t>
            </a:fld>
            <a:endParaRPr lang="en-US"/>
          </a:p>
        </p:txBody>
      </p:sp>
    </p:spTree>
    <p:extLst>
      <p:ext uri="{BB962C8B-B14F-4D97-AF65-F5344CB8AC3E}">
        <p14:creationId xmlns:p14="http://schemas.microsoft.com/office/powerpoint/2010/main" val="669917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3" name="Picture 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8502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_Box_2">
    <p:spTree>
      <p:nvGrpSpPr>
        <p:cNvPr id="1" name=""/>
        <p:cNvGrpSpPr/>
        <p:nvPr/>
      </p:nvGrpSpPr>
      <p:grpSpPr>
        <a:xfrm>
          <a:off x="0" y="0"/>
          <a:ext cx="0" cy="0"/>
          <a:chOff x="0" y="0"/>
          <a:chExt cx="0" cy="0"/>
        </a:xfrm>
      </p:grpSpPr>
      <p:pic>
        <p:nvPicPr>
          <p:cNvPr id="18" name="Picture 17"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hasCustomPrompt="1"/>
          </p:nvPr>
        </p:nvSpPr>
        <p:spPr>
          <a:xfrm>
            <a:off x="450527"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0" name="Content Placeholder 2"/>
          <p:cNvSpPr>
            <a:spLocks noGrp="1"/>
          </p:cNvSpPr>
          <p:nvPr>
            <p:ph idx="12" hasCustomPrompt="1"/>
          </p:nvPr>
        </p:nvSpPr>
        <p:spPr>
          <a:xfrm>
            <a:off x="3228653"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1" name="Content Placeholder 2"/>
          <p:cNvSpPr>
            <a:spLocks noGrp="1"/>
          </p:cNvSpPr>
          <p:nvPr>
            <p:ph idx="13" hasCustomPrompt="1"/>
          </p:nvPr>
        </p:nvSpPr>
        <p:spPr>
          <a:xfrm>
            <a:off x="6006779"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5" name="Content Placeholder 2"/>
          <p:cNvSpPr>
            <a:spLocks noGrp="1"/>
          </p:cNvSpPr>
          <p:nvPr>
            <p:ph idx="14" hasCustomPrompt="1"/>
          </p:nvPr>
        </p:nvSpPr>
        <p:spPr>
          <a:xfrm>
            <a:off x="450527" y="1790700"/>
            <a:ext cx="2668911" cy="317500"/>
          </a:xfrm>
          <a:prstGeom prst="rect">
            <a:avLst/>
          </a:prstGeom>
          <a:solidFill>
            <a:schemeClr val="accent1">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6" name="Content Placeholder 2"/>
          <p:cNvSpPr>
            <a:spLocks noGrp="1"/>
          </p:cNvSpPr>
          <p:nvPr>
            <p:ph idx="15" hasCustomPrompt="1"/>
          </p:nvPr>
        </p:nvSpPr>
        <p:spPr>
          <a:xfrm>
            <a:off x="3228653" y="1790700"/>
            <a:ext cx="2668911" cy="317500"/>
          </a:xfrm>
          <a:prstGeom prst="rect">
            <a:avLst/>
          </a:prstGeom>
          <a:solidFill>
            <a:schemeClr val="accent4">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7" name="Content Placeholder 2"/>
          <p:cNvSpPr>
            <a:spLocks noGrp="1"/>
          </p:cNvSpPr>
          <p:nvPr>
            <p:ph idx="16" hasCustomPrompt="1"/>
          </p:nvPr>
        </p:nvSpPr>
        <p:spPr>
          <a:xfrm>
            <a:off x="6006779" y="1790700"/>
            <a:ext cx="2668911" cy="317500"/>
          </a:xfrm>
          <a:prstGeom prst="rect">
            <a:avLst/>
          </a:prstGeom>
          <a:solidFill>
            <a:schemeClr val="accent5">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2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6" name="TextBox 2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3" name="Picture 2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028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pic>
        <p:nvPicPr>
          <p:cNvPr id="16" name="Picture 15"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4"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5" name="Picture 14"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3" name="TextBox 1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996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5" name="Picture 4" descr="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p:nvSpPr>
        <p:spPr>
          <a:xfrm rot="10800000" flipH="1">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3" name="Rectangle 2"/>
          <p:cNvSpPr/>
          <p:nvPr/>
        </p:nvSpPr>
        <p:spPr>
          <a:xfrm>
            <a:off x="0" y="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60000"/>
                    <a:lumOff val="4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60000"/>
                    <a:lumOff val="4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3" name="Picture 2" descr="cover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a:xfrm>
            <a:off x="0" y="0"/>
            <a:ext cx="9144000" cy="150368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8" name="Rectangle 7"/>
          <p:cNvSpPr/>
          <p:nvPr/>
        </p:nvSpPr>
        <p:spPr>
          <a:xfrm rot="10800000">
            <a:off x="0" y="3434080"/>
            <a:ext cx="9144000" cy="170942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0" name="Title 5"/>
          <p:cNvSpPr>
            <a:spLocks noGrp="1"/>
          </p:cNvSpPr>
          <p:nvPr>
            <p:ph type="title" hasCustomPrompt="1"/>
          </p:nvPr>
        </p:nvSpPr>
        <p:spPr>
          <a:xfrm>
            <a:off x="1" y="2082398"/>
            <a:ext cx="4627563" cy="1923604"/>
          </a:xfrm>
          <a:prstGeom prst="rect">
            <a:avLst/>
          </a:prstGeom>
          <a:solidFill>
            <a:srgbClr val="0A658D">
              <a:alpha val="4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13"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rgbClr val="B2E3F9"/>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17"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rgbClr val="B2E3F9"/>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8" name="Straight Connector 17"/>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912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3" name="Picture 2" descr="floo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rot="10800000">
            <a:off x="0" y="3434080"/>
            <a:ext cx="9144000" cy="170942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9" name="Picture 8" descr="juniper_cmyk.png"/>
          <p:cNvPicPr>
            <a:picLocks noChangeAspect="1"/>
          </p:cNvPicPr>
          <p:nvPr/>
        </p:nvPicPr>
        <p:blipFill>
          <a:blip r:embed="rId3" cstate="screen">
            <a:extLst>
              <a:ext uri="{BEBA8EAE-BF5A-486C-A8C5-ECC9F3942E4B}">
                <a14:imgProps xmlns:a14="http://schemas.microsoft.com/office/drawing/2010/main">
                  <a14:imgLayer r:embed="rId4">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7443519" y="270061"/>
            <a:ext cx="1425624" cy="389759"/>
          </a:xfrm>
          <a:prstGeom prst="rect">
            <a:avLst/>
          </a:prstGeom>
        </p:spPr>
      </p:pic>
      <p:sp>
        <p:nvSpPr>
          <p:cNvPr id="20" name="Title 5"/>
          <p:cNvSpPr>
            <a:spLocks noGrp="1"/>
          </p:cNvSpPr>
          <p:nvPr>
            <p:ph type="title" hasCustomPrompt="1"/>
          </p:nvPr>
        </p:nvSpPr>
        <p:spPr>
          <a:xfrm>
            <a:off x="1" y="2082398"/>
            <a:ext cx="4627563" cy="1923604"/>
          </a:xfrm>
          <a:prstGeom prst="rect">
            <a:avLst/>
          </a:prstGeom>
          <a:solidFill>
            <a:schemeClr val="accent1">
              <a:lumMod val="50000"/>
              <a:alpha val="37000"/>
            </a:scheme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1"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rgbClr val="B2E3F9"/>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2"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rgbClr val="B2E3F9"/>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6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2" name="Picture 1" descr="cov_2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a:xfrm rot="10800000">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24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3" name="Picture 2" descr="cov_4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tx1">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tx1">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8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2" name="Picture 1" descr="cov_5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04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3" name="Picture 2" descr="cov_3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tx1">
                  <a:lumMod val="50000"/>
                  <a:alpha val="7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tx1">
                  <a:lumMod val="50000"/>
                  <a:alpha val="7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48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25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7"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45606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0th Anniversary">
    <p:spTree>
      <p:nvGrpSpPr>
        <p:cNvPr id="1" name=""/>
        <p:cNvGrpSpPr/>
        <p:nvPr/>
      </p:nvGrpSpPr>
      <p:grpSpPr>
        <a:xfrm>
          <a:off x="0" y="0"/>
          <a:ext cx="0" cy="0"/>
          <a:chOff x="0" y="0"/>
          <a:chExt cx="0" cy="0"/>
        </a:xfrm>
      </p:grpSpPr>
      <p:pic>
        <p:nvPicPr>
          <p:cNvPr id="14" name="Picture 13"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5" name="Picture 14"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7"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3" name="Picture 12"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6" name="Picture 15"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699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19162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1586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4246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2.jpg"/>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871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274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5"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53721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5.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7"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88879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4" name="Picture 3" descr="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0793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2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97879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3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84047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57387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4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716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5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13978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6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data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09841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_Blue Burst">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3"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8" name="TextBox 17"/>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3230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1158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9156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Title and Content_Blue Burst">
    <p:spTree>
      <p:nvGrpSpPr>
        <p:cNvPr id="1" name=""/>
        <p:cNvGrpSpPr/>
        <p:nvPr/>
      </p:nvGrpSpPr>
      <p:grpSpPr>
        <a:xfrm>
          <a:off x="0" y="0"/>
          <a:ext cx="0" cy="0"/>
          <a:chOff x="0" y="0"/>
          <a:chExt cx="0" cy="0"/>
        </a:xfrm>
      </p:grpSpPr>
      <p:pic>
        <p:nvPicPr>
          <p:cNvPr id="13" name="Picture 12"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8"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9"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0279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and Content_Blue Burst">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3"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8" name="TextBox 17"/>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1124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03090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and Content_Blue Burst">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8"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9"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0" name="TextBox 1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4" name="Picture 13"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85848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0th Anniversary">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6" name="Picture 15"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2"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4" name="Picture 13"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2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5" name="TextBox 24"/>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45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_Color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9703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2548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766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ight Title w Content, Left Pic">
    <p:spTree>
      <p:nvGrpSpPr>
        <p:cNvPr id="1" name=""/>
        <p:cNvGrpSpPr/>
        <p:nvPr/>
      </p:nvGrpSpPr>
      <p:grpSpPr>
        <a:xfrm>
          <a:off x="0" y="0"/>
          <a:ext cx="0" cy="0"/>
          <a:chOff x="0" y="0"/>
          <a:chExt cx="0" cy="0"/>
        </a:xfrm>
      </p:grpSpPr>
      <p:pic>
        <p:nvPicPr>
          <p:cNvPr id="14" name="Picture 13"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8" name="Picture Placeholder 7"/>
          <p:cNvSpPr>
            <a:spLocks noGrp="1"/>
          </p:cNvSpPr>
          <p:nvPr>
            <p:ph type="pic" sz="quarter" idx="12"/>
          </p:nvPr>
        </p:nvSpPr>
        <p:spPr>
          <a:xfrm>
            <a:off x="4" y="0"/>
            <a:ext cx="3079748" cy="5143500"/>
          </a:xfrm>
          <a:prstGeom prst="rect">
            <a:avLst/>
          </a:prstGeom>
        </p:spPr>
        <p:txBody>
          <a:bodyPr lIns="68676" tIns="34337" rIns="68676" bIns="34337" anchor="ctr" anchorCtr="0"/>
          <a:lstStyle>
            <a:lvl1pPr marL="0" indent="0" algn="ctr">
              <a:buNone/>
              <a:defRPr/>
            </a:lvl1pPr>
          </a:lstStyle>
          <a:p>
            <a:r>
              <a:rPr lang="en-US" smtClean="0"/>
              <a:t>Drag picture to placeholder or click icon to add</a:t>
            </a:r>
            <a:endParaRPr lang="en-US"/>
          </a:p>
        </p:txBody>
      </p:sp>
      <p:sp>
        <p:nvSpPr>
          <p:cNvPr id="15" name="Content Placeholder 2"/>
          <p:cNvSpPr>
            <a:spLocks noGrp="1"/>
          </p:cNvSpPr>
          <p:nvPr>
            <p:ph idx="1"/>
          </p:nvPr>
        </p:nvSpPr>
        <p:spPr>
          <a:xfrm>
            <a:off x="3376085" y="1714502"/>
            <a:ext cx="5304045"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Content Placeholder 5"/>
          <p:cNvSpPr>
            <a:spLocks noGrp="1"/>
          </p:cNvSpPr>
          <p:nvPr>
            <p:ph sz="quarter" idx="11"/>
          </p:nvPr>
        </p:nvSpPr>
        <p:spPr>
          <a:xfrm>
            <a:off x="3378382" y="1072589"/>
            <a:ext cx="5299952"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7" name="Title 1"/>
          <p:cNvSpPr>
            <a:spLocks noGrp="1"/>
          </p:cNvSpPr>
          <p:nvPr>
            <p:ph type="title" hasCustomPrompt="1"/>
          </p:nvPr>
        </p:nvSpPr>
        <p:spPr>
          <a:xfrm>
            <a:off x="3376083" y="3"/>
            <a:ext cx="4804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1" name="Picture 10"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5585" y="337556"/>
            <a:ext cx="687917" cy="392694"/>
          </a:xfrm>
          <a:prstGeom prst="rect">
            <a:avLst/>
          </a:prstGeom>
        </p:spPr>
      </p:pic>
      <p:sp>
        <p:nvSpPr>
          <p:cNvPr id="2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5" name="TextBox 24"/>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extBox 1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2058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3" name="Picture Placeholder 7"/>
          <p:cNvSpPr>
            <a:spLocks noGrp="1"/>
          </p:cNvSpPr>
          <p:nvPr>
            <p:ph type="pic" sz="quarter" idx="12"/>
          </p:nvPr>
        </p:nvSpPr>
        <p:spPr>
          <a:xfrm>
            <a:off x="4" y="0"/>
            <a:ext cx="3079748" cy="5143500"/>
          </a:xfrm>
          <a:prstGeom prst="rect">
            <a:avLst/>
          </a:prstGeom>
        </p:spPr>
        <p:txBody>
          <a:bodyPr lIns="68676" tIns="34337" rIns="68676" bIns="34337" anchor="ctr" anchorCtr="0"/>
          <a:lstStyle>
            <a:lvl1pPr marL="0" indent="0" algn="ctr">
              <a:buNone/>
              <a:defRPr/>
            </a:lvl1pPr>
          </a:lstStyle>
          <a:p>
            <a:r>
              <a:rPr lang="en-US" smtClean="0"/>
              <a:t>Drag picture to placeholder or click icon to add</a:t>
            </a:r>
            <a:endParaRPr lang="en-US"/>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05938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Quote Slide">
    <p:spTree>
      <p:nvGrpSpPr>
        <p:cNvPr id="1" name=""/>
        <p:cNvGrpSpPr/>
        <p:nvPr/>
      </p:nvGrpSpPr>
      <p:grpSpPr>
        <a:xfrm>
          <a:off x="0" y="0"/>
          <a:ext cx="0" cy="0"/>
          <a:chOff x="0" y="0"/>
          <a:chExt cx="0" cy="0"/>
        </a:xfrm>
      </p:grpSpPr>
      <p:pic>
        <p:nvPicPr>
          <p:cNvPr id="2" name="Picture 1" descr="med_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3017520" cy="5134855"/>
          </a:xfrm>
          <a:prstGeom prst="rect">
            <a:avLst/>
          </a:prstGeom>
        </p:spPr>
      </p:pic>
      <p:sp>
        <p:nvSpPr>
          <p:cNvPr id="29" name="Rectangle 28"/>
          <p:cNvSpPr/>
          <p:nvPr/>
        </p:nvSpPr>
        <p:spPr>
          <a:xfrm rot="10800000" flipV="1">
            <a:off x="13546"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246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pic>
        <p:nvPicPr>
          <p:cNvPr id="3" name="Picture 2" descr="7.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3017520" cy="5155249"/>
          </a:xfrm>
          <a:prstGeom prst="rect">
            <a:avLst/>
          </a:prstGeom>
        </p:spPr>
      </p:pic>
      <p:sp>
        <p:nvSpPr>
          <p:cNvPr id="17" name="Rectangle 16"/>
          <p:cNvSpPr/>
          <p:nvPr/>
        </p:nvSpPr>
        <p:spPr>
          <a:xfrm rot="10800000">
            <a:off x="-11853"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90778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pic>
        <p:nvPicPr>
          <p:cNvPr id="2" name="Picture 1" descr="med_2.jpg"/>
          <p:cNvPicPr>
            <a:picLocks noChangeAspect="1"/>
          </p:cNvPicPr>
          <p:nvPr/>
        </p:nvPicPr>
        <p:blipFill>
          <a:blip r:embed="rId2">
            <a:alphaModFix amt="69000"/>
            <a:extLst>
              <a:ext uri="{28A0092B-C50C-407E-A947-70E740481C1C}">
                <a14:useLocalDpi xmlns:a14="http://schemas.microsoft.com/office/drawing/2010/main"/>
              </a:ext>
            </a:extLst>
          </a:blip>
          <a:stretch>
            <a:fillRect/>
          </a:stretch>
        </p:blipFill>
        <p:spPr>
          <a:xfrm>
            <a:off x="0" y="1"/>
            <a:ext cx="3017520" cy="5134855"/>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7" name="Rectangle 16"/>
          <p:cNvSpPr/>
          <p:nvPr/>
        </p:nvSpPr>
        <p:spPr>
          <a:xfrm rot="10800000">
            <a:off x="-3387"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8330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Quote Slide">
    <p:spTree>
      <p:nvGrpSpPr>
        <p:cNvPr id="1" name=""/>
        <p:cNvGrpSpPr/>
        <p:nvPr/>
      </p:nvGrpSpPr>
      <p:grpSpPr>
        <a:xfrm>
          <a:off x="0" y="0"/>
          <a:ext cx="0" cy="0"/>
          <a:chOff x="0" y="0"/>
          <a:chExt cx="0" cy="0"/>
        </a:xfrm>
      </p:grpSpPr>
      <p:pic>
        <p:nvPicPr>
          <p:cNvPr id="3" name="Picture 2" descr="gov_t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3017520" cy="5149280"/>
          </a:xfrm>
          <a:prstGeom prst="rect">
            <a:avLst/>
          </a:prstGeom>
        </p:spPr>
      </p:pic>
      <p:sp>
        <p:nvSpPr>
          <p:cNvPr id="17" name="Rectangle 16"/>
          <p:cNvSpPr/>
          <p:nvPr/>
        </p:nvSpPr>
        <p:spPr>
          <a:xfrm rot="10800000">
            <a:off x="-3387"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8879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Left, Content callouts">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9" name="Content Placeholder 8"/>
          <p:cNvSpPr>
            <a:spLocks noGrp="1"/>
          </p:cNvSpPr>
          <p:nvPr>
            <p:ph sz="quarter" idx="13" hasCustomPrompt="1"/>
          </p:nvPr>
        </p:nvSpPr>
        <p:spPr>
          <a:xfrm>
            <a:off x="373591" y="1048943"/>
            <a:ext cx="2301218" cy="2619375"/>
          </a:xfrm>
          <a:prstGeom prst="rect">
            <a:avLst/>
          </a:prstGeom>
        </p:spPr>
        <p:txBody>
          <a:bodyPr lIns="68676" tIns="34337" rIns="68676" bIns="34337" anchor="ctr" anchorCtr="0"/>
          <a:lstStyle>
            <a:lvl1pPr marL="0" indent="0" algn="r">
              <a:lnSpc>
                <a:spcPct val="95000"/>
              </a:lnSpc>
              <a:spcBef>
                <a:spcPts val="563"/>
              </a:spcBef>
              <a:buNone/>
              <a:defRPr sz="2900" spc="-38" baseline="0">
                <a:solidFill>
                  <a:schemeClr val="tx1"/>
                </a:solidFill>
              </a:defRPr>
            </a:lvl1pPr>
            <a:lvl2pPr marL="342863" indent="0" algn="r">
              <a:lnSpc>
                <a:spcPct val="95000"/>
              </a:lnSpc>
              <a:spcBef>
                <a:spcPts val="0"/>
              </a:spcBef>
              <a:buNone/>
              <a:defRPr sz="2700" spc="-38" baseline="0">
                <a:solidFill>
                  <a:srgbClr val="344A58"/>
                </a:solidFill>
              </a:defRPr>
            </a:lvl2pPr>
            <a:lvl3pPr marL="685723" indent="0" algn="r">
              <a:lnSpc>
                <a:spcPct val="95000"/>
              </a:lnSpc>
              <a:spcBef>
                <a:spcPts val="0"/>
              </a:spcBef>
              <a:buNone/>
              <a:defRPr sz="2700" spc="-38" baseline="0">
                <a:solidFill>
                  <a:srgbClr val="344A58"/>
                </a:solidFill>
              </a:defRPr>
            </a:lvl3pPr>
            <a:lvl4pPr marL="1028582" indent="0" algn="r">
              <a:lnSpc>
                <a:spcPct val="95000"/>
              </a:lnSpc>
              <a:spcBef>
                <a:spcPts val="0"/>
              </a:spcBef>
              <a:buNone/>
              <a:defRPr sz="2700" spc="-38" baseline="0">
                <a:solidFill>
                  <a:srgbClr val="344A58"/>
                </a:solidFill>
              </a:defRPr>
            </a:lvl4pPr>
            <a:lvl5pPr marL="1371443" indent="0" algn="r">
              <a:lnSpc>
                <a:spcPct val="95000"/>
              </a:lnSpc>
              <a:spcBef>
                <a:spcPts val="0"/>
              </a:spcBef>
              <a:buNone/>
              <a:defRPr sz="2700" spc="-38" baseline="0">
                <a:solidFill>
                  <a:srgbClr val="344A58"/>
                </a:solidFill>
              </a:defRPr>
            </a:lvl5pPr>
          </a:lstStyle>
          <a:p>
            <a:pPr lvl="0"/>
            <a:r>
              <a:rPr lang="en-US" dirty="0" smtClean="0"/>
              <a:t>Click to edit Master Title Style</a:t>
            </a:r>
            <a:endParaRPr lang="en-US" dirty="0"/>
          </a:p>
        </p:txBody>
      </p:sp>
      <p:cxnSp>
        <p:nvCxnSpPr>
          <p:cNvPr id="8" name="Straight Connector 7"/>
          <p:cNvCxnSpPr/>
          <p:nvPr/>
        </p:nvCxnSpPr>
        <p:spPr>
          <a:xfrm>
            <a:off x="2875140" y="1213186"/>
            <a:ext cx="0" cy="2544863"/>
          </a:xfrm>
          <a:prstGeom prst="line">
            <a:avLst/>
          </a:prstGeom>
          <a:ln w="6350" cmpd="sng">
            <a:solidFill>
              <a:srgbClr val="344A58"/>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p:nvPr>
        </p:nvSpPr>
        <p:spPr>
          <a:xfrm>
            <a:off x="3382851" y="1465860"/>
            <a:ext cx="4854773" cy="688578"/>
          </a:xfrm>
          <a:prstGeom prst="rect">
            <a:avLst/>
          </a:prstGeom>
        </p:spPr>
        <p:txBody>
          <a:bodyPr lIns="57139" tIns="28571" rIns="57139" bIns="28571" anchor="ctr" anchorCtr="0">
            <a:normAutofit/>
          </a:bodyPr>
          <a:lstStyle>
            <a:lvl1pPr marL="0" indent="0">
              <a:lnSpc>
                <a:spcPct val="95000"/>
              </a:lnSpc>
              <a:spcBef>
                <a:spcPts val="563"/>
              </a:spcBef>
              <a:buNone/>
              <a:defRPr sz="1800">
                <a:solidFill>
                  <a:schemeClr val="accent2"/>
                </a:solidFill>
              </a:defRPr>
            </a:lvl1pPr>
          </a:lstStyle>
          <a:p>
            <a:pPr lvl="0"/>
            <a:r>
              <a:rPr lang="en-US" smtClean="0"/>
              <a:t>Click to edit Master text styles</a:t>
            </a:r>
          </a:p>
        </p:txBody>
      </p:sp>
      <p:sp>
        <p:nvSpPr>
          <p:cNvPr id="14" name="Text Placeholder 12"/>
          <p:cNvSpPr>
            <a:spLocks noGrp="1"/>
          </p:cNvSpPr>
          <p:nvPr>
            <p:ph type="body" sz="quarter" idx="11"/>
          </p:nvPr>
        </p:nvSpPr>
        <p:spPr>
          <a:xfrm>
            <a:off x="3382851" y="2918925"/>
            <a:ext cx="4854773" cy="688578"/>
          </a:xfrm>
          <a:prstGeom prst="rect">
            <a:avLst/>
          </a:prstGeom>
        </p:spPr>
        <p:txBody>
          <a:bodyPr lIns="57139" tIns="28571" rIns="57139" bIns="28571" anchor="ctr" anchorCtr="0">
            <a:normAutofit/>
          </a:bodyPr>
          <a:lstStyle>
            <a:lvl1pPr marL="0" indent="0">
              <a:lnSpc>
                <a:spcPct val="95000"/>
              </a:lnSpc>
              <a:spcBef>
                <a:spcPts val="563"/>
              </a:spcBef>
              <a:buNone/>
              <a:defRPr sz="1800">
                <a:solidFill>
                  <a:schemeClr val="accent2"/>
                </a:solidFill>
              </a:defRPr>
            </a:lvl1pPr>
          </a:lstStyle>
          <a:p>
            <a:pPr lvl="0"/>
            <a:r>
              <a:rPr lang="en-US" smtClean="0"/>
              <a:t>Click to edit Master text styles</a:t>
            </a:r>
          </a:p>
        </p:txBody>
      </p:sp>
      <p:pic>
        <p:nvPicPr>
          <p:cNvPr id="16" name="Picture 15"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5585" y="337556"/>
            <a:ext cx="687917" cy="392694"/>
          </a:xfrm>
          <a:prstGeom prst="rect">
            <a:avLst/>
          </a:prstGeom>
        </p:spPr>
      </p:pic>
      <p:sp>
        <p:nvSpPr>
          <p:cNvPr id="23"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8" name="TextBox 17"/>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1" name="Picture 20"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9653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_Sub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1"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1352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Pic">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170250"/>
            <a:ext cx="9144000" cy="3973250"/>
          </a:xfrm>
          <a:prstGeom prst="rect">
            <a:avLst/>
          </a:prstGeom>
        </p:spPr>
        <p:txBody>
          <a:bodyPr lIns="0" tIns="0" rIns="0" bIns="0" anchor="ctr" anchorCtr="1"/>
          <a:lstStyle>
            <a:lvl1pPr marL="0" indent="0" algn="ctr">
              <a:buNone/>
              <a:defRPr/>
            </a:lvl1pPr>
          </a:lstStyle>
          <a:p>
            <a:r>
              <a:rPr lang="en-US" smtClean="0"/>
              <a:t>Drag picture to placeholder or click icon to add</a:t>
            </a:r>
            <a:endParaRPr lang="en-US"/>
          </a:p>
        </p:txBody>
      </p:sp>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0263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Optional Background ">
    <p:bg>
      <p:bgPr>
        <a:solidFill>
          <a:schemeClr val="accent1">
            <a:lumMod val="50000"/>
          </a:schemeClr>
        </a:solidFill>
        <a:effectLst/>
      </p:bgPr>
    </p:bg>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7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2236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Optional Background ">
    <p:bg>
      <p:bgPr>
        <a:solidFill>
          <a:schemeClr val="tx1">
            <a:lumMod val="50000"/>
          </a:schemeClr>
        </a:solidFill>
        <a:effectLst/>
      </p:bgPr>
    </p:bg>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3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5777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Optional Background ">
    <p:bg>
      <p:bgPr>
        <a:solidFill>
          <a:schemeClr val="accent2">
            <a:lumMod val="50000"/>
          </a:schemeClr>
        </a:solidFill>
        <a:effectLst/>
      </p:bgPr>
    </p:bg>
    <p:spTree>
      <p:nvGrpSpPr>
        <p:cNvPr id="1" name=""/>
        <p:cNvGrpSpPr/>
        <p:nvPr/>
      </p:nvGrpSpPr>
      <p:grpSpPr>
        <a:xfrm>
          <a:off x="0" y="0"/>
          <a:ext cx="0" cy="0"/>
          <a:chOff x="0" y="0"/>
          <a:chExt cx="0" cy="0"/>
        </a:xfrm>
      </p:grpSpPr>
      <p:pic>
        <p:nvPicPr>
          <p:cNvPr id="20" name="Picture 19" descr="junos_platform copy.png"/>
          <p:cNvPicPr>
            <a:picLocks noChangeAspect="1"/>
          </p:cNvPicPr>
          <p:nvPr/>
        </p:nvPicPr>
        <p:blipFill rotWithShape="1">
          <a:blip r:embed="rId2" cstate="screen">
            <a:alphaModFix amt="3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TextBox 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8948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7_Optional Background ">
    <p:bg>
      <p:bgPr>
        <a:solidFill>
          <a:srgbClr val="000000"/>
        </a:solidFill>
        <a:effectLst/>
      </p:bgPr>
    </p:bg>
    <p:spTree>
      <p:nvGrpSpPr>
        <p:cNvPr id="1" name=""/>
        <p:cNvGrpSpPr/>
        <p:nvPr/>
      </p:nvGrpSpPr>
      <p:grpSpPr>
        <a:xfrm>
          <a:off x="0" y="0"/>
          <a:ext cx="0" cy="0"/>
          <a:chOff x="0" y="0"/>
          <a:chExt cx="0" cy="0"/>
        </a:xfrm>
      </p:grpSpPr>
      <p:pic>
        <p:nvPicPr>
          <p:cNvPr id="20" name="Picture 19" descr="junos_platform copy.png"/>
          <p:cNvPicPr>
            <a:picLocks noChangeAspect="1"/>
          </p:cNvPicPr>
          <p:nvPr/>
        </p:nvPicPr>
        <p:blipFill rotWithShape="1">
          <a:blip r:embed="rId2" cstate="screen">
            <a:alphaModFix amt="10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TextBox 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625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Optional Background ">
    <p:spTree>
      <p:nvGrpSpPr>
        <p:cNvPr id="1" name=""/>
        <p:cNvGrpSpPr/>
        <p:nvPr/>
      </p:nvGrpSpPr>
      <p:grpSpPr>
        <a:xfrm>
          <a:off x="0" y="0"/>
          <a:ext cx="0" cy="0"/>
          <a:chOff x="0" y="0"/>
          <a:chExt cx="0" cy="0"/>
        </a:xfrm>
      </p:grpSpPr>
      <p:pic>
        <p:nvPicPr>
          <p:cNvPr id="3" name="Picture 2" descr="back_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6" name="TextBox 1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519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a_20th Optional Background ">
    <p:spTree>
      <p:nvGrpSpPr>
        <p:cNvPr id="1" name=""/>
        <p:cNvGrpSpPr/>
        <p:nvPr/>
      </p:nvGrpSpPr>
      <p:grpSpPr>
        <a:xfrm>
          <a:off x="0" y="0"/>
          <a:ext cx="0" cy="0"/>
          <a:chOff x="0" y="0"/>
          <a:chExt cx="0" cy="0"/>
        </a:xfrm>
      </p:grpSpPr>
      <p:pic>
        <p:nvPicPr>
          <p:cNvPr id="9" name="Picture 8" descr="back_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21"/>
          <p:cNvSpPr/>
          <p:nvPr/>
        </p:nvSpPr>
        <p:spPr>
          <a:xfrm>
            <a:off x="7867651" y="1"/>
            <a:ext cx="804333" cy="1016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7139" tIns="28571" rIns="57139" bIns="28571" rtlCol="0" anchor="ctr"/>
          <a:lstStyle/>
          <a:p>
            <a:pPr algn="ctr"/>
            <a:endParaRPr lang="en-US" sz="900">
              <a:latin typeface="Arial"/>
              <a:cs typeface="Arial"/>
            </a:endParaRPr>
          </a:p>
        </p:txBody>
      </p:sp>
      <p:sp>
        <p:nvSpPr>
          <p:cNvPr id="23" name="Title 1"/>
          <p:cNvSpPr>
            <a:spLocks noGrp="1"/>
          </p:cNvSpPr>
          <p:nvPr>
            <p:ph type="title" hasCustomPrompt="1"/>
          </p:nvPr>
        </p:nvSpPr>
        <p:spPr>
          <a:xfrm>
            <a:off x="455083" y="3"/>
            <a:ext cx="7334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24" name="Picture 23" descr="20th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985" y="348139"/>
            <a:ext cx="687917" cy="392694"/>
          </a:xfrm>
          <a:prstGeom prst="rect">
            <a:avLst/>
          </a:prstGeom>
        </p:spPr>
      </p:pic>
      <p:sp>
        <p:nvSpPr>
          <p:cNvPr id="17" name="TextBox 16"/>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wh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2369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Optional Background ">
    <p:spTree>
      <p:nvGrpSpPr>
        <p:cNvPr id="1" name=""/>
        <p:cNvGrpSpPr/>
        <p:nvPr/>
      </p:nvGrpSpPr>
      <p:grpSpPr>
        <a:xfrm>
          <a:off x="0" y="0"/>
          <a:ext cx="0" cy="0"/>
          <a:chOff x="0" y="0"/>
          <a:chExt cx="0" cy="0"/>
        </a:xfrm>
      </p:grpSpPr>
      <p:pic>
        <p:nvPicPr>
          <p:cNvPr id="9" name="Picture 8" descr="back_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rgbClr val="FFFFFF"/>
                </a:solidFill>
                <a:ea typeface="+mn-ea"/>
              </a:defRPr>
            </a:lvl1pPr>
          </a:lstStyle>
          <a:p>
            <a:pPr marL="0" lvl="0" defTabSz="685586">
              <a:lnSpc>
                <a:spcPct val="80000"/>
              </a:lnSpc>
            </a:pPr>
            <a:r>
              <a:rPr lang="en-US" dirty="0" smtClean="0"/>
              <a:t>CLICK TO EDIT MASTER TITLE STYLE</a:t>
            </a:r>
            <a:endParaRPr lang="en-US" dirty="0"/>
          </a:p>
        </p:txBody>
      </p:sp>
      <p:sp>
        <p:nvSpPr>
          <p:cNvPr id="12" name="TextBox 1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08252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a_20th Optional Background ">
    <p:spTree>
      <p:nvGrpSpPr>
        <p:cNvPr id="1" name=""/>
        <p:cNvGrpSpPr/>
        <p:nvPr/>
      </p:nvGrpSpPr>
      <p:grpSpPr>
        <a:xfrm>
          <a:off x="0" y="0"/>
          <a:ext cx="0" cy="0"/>
          <a:chOff x="0" y="0"/>
          <a:chExt cx="0" cy="0"/>
        </a:xfrm>
      </p:grpSpPr>
      <p:pic>
        <p:nvPicPr>
          <p:cNvPr id="2" name="Picture 1" descr="back_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9" name="Rectangle 8"/>
          <p:cNvSpPr/>
          <p:nvPr/>
        </p:nvSpPr>
        <p:spPr>
          <a:xfrm>
            <a:off x="7867651" y="1"/>
            <a:ext cx="804333" cy="1016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7139" tIns="28571" rIns="57139" bIns="28571" rtlCol="0" anchor="ctr"/>
          <a:lstStyle/>
          <a:p>
            <a:pPr algn="ctr"/>
            <a:endParaRPr lang="en-US" sz="900">
              <a:latin typeface="Arial"/>
              <a:cs typeface="Arial"/>
            </a:endParaRPr>
          </a:p>
        </p:txBody>
      </p:sp>
      <p:sp>
        <p:nvSpPr>
          <p:cNvPr id="10" name="Title 1"/>
          <p:cNvSpPr>
            <a:spLocks noGrp="1"/>
          </p:cNvSpPr>
          <p:nvPr>
            <p:ph type="title" hasCustomPrompt="1"/>
          </p:nvPr>
        </p:nvSpPr>
        <p:spPr>
          <a:xfrm>
            <a:off x="455083" y="3"/>
            <a:ext cx="7334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11" name="Picture 10" descr="20th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985" y="348139"/>
            <a:ext cx="687917" cy="392694"/>
          </a:xfrm>
          <a:prstGeom prst="rect">
            <a:avLst/>
          </a:prstGeom>
        </p:spPr>
      </p:pic>
      <p:sp>
        <p:nvSpPr>
          <p:cNvPr id="17" name="TextBox 16"/>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wh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5466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Optional Background ">
    <p:spTree>
      <p:nvGrpSpPr>
        <p:cNvPr id="1" name=""/>
        <p:cNvGrpSpPr/>
        <p:nvPr/>
      </p:nvGrpSpPr>
      <p:grpSpPr>
        <a:xfrm>
          <a:off x="0" y="0"/>
          <a:ext cx="0" cy="0"/>
          <a:chOff x="0" y="0"/>
          <a:chExt cx="0" cy="0"/>
        </a:xfrm>
      </p:grpSpPr>
      <p:sp>
        <p:nvSpPr>
          <p:cNvPr id="15" name="Rectangle 14"/>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4" name="Picture 3" descr="med_1.pn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79706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Sub and Content 20th Anniversary">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6" name="Picture 15"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4" name="Picture 13"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3"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3118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8_Optional Background ">
    <p:spTree>
      <p:nvGrpSpPr>
        <p:cNvPr id="1" name=""/>
        <p:cNvGrpSpPr/>
        <p:nvPr/>
      </p:nvGrpSpPr>
      <p:grpSpPr>
        <a:xfrm>
          <a:off x="0" y="0"/>
          <a:ext cx="0" cy="0"/>
          <a:chOff x="0" y="0"/>
          <a:chExt cx="0" cy="0"/>
        </a:xfrm>
      </p:grpSpPr>
      <p:sp>
        <p:nvSpPr>
          <p:cNvPr id="15" name="Rectangle 14"/>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8.png"/>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4" name="TextBox 23"/>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5" name="Picture 2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182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9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2" name="Picture 1" descr="1a.png"/>
          <p:cNvPicPr>
            <a:picLocks noChangeAspect="1"/>
          </p:cNvPicPr>
          <p:nvPr/>
        </p:nvPicPr>
        <p:blipFill>
          <a:blip r:embed="rId2">
            <a:alphaModFix amt="44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60234"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44845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0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gov_3.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3983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1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5.png"/>
          <p:cNvPicPr>
            <a:picLocks noChangeAspect="1"/>
          </p:cNvPicPr>
          <p:nvPr/>
        </p:nvPicPr>
        <p:blipFill>
          <a:blip r:embed="rId2">
            <a:alphaModFix amt="36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4" name="TextBox 23"/>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5" name="Picture 2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1903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_Optional Background ">
    <p:spTree>
      <p:nvGrpSpPr>
        <p:cNvPr id="1" name=""/>
        <p:cNvGrpSpPr/>
        <p:nvPr/>
      </p:nvGrpSpPr>
      <p:grpSpPr>
        <a:xfrm>
          <a:off x="0" y="0"/>
          <a:ext cx="0" cy="0"/>
          <a:chOff x="0" y="0"/>
          <a:chExt cx="0" cy="0"/>
        </a:xfrm>
      </p:grpSpPr>
      <p:sp>
        <p:nvSpPr>
          <p:cNvPr id="13" name="Rectangle 12"/>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3" name="Picture 2" descr="med_2.png"/>
          <p:cNvPicPr>
            <a:picLocks noChangeAspect="1"/>
          </p:cNvPicPr>
          <p:nvPr/>
        </p:nvPicPr>
        <p:blipFill>
          <a:blip r:embed="rId2">
            <a:alphaModFix amt="60000"/>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92130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Alternate Background Title Only">
    <p:spTree>
      <p:nvGrpSpPr>
        <p:cNvPr id="1" name=""/>
        <p:cNvGrpSpPr/>
        <p:nvPr/>
      </p:nvGrpSpPr>
      <p:grpSpPr>
        <a:xfrm>
          <a:off x="0" y="0"/>
          <a:ext cx="0" cy="0"/>
          <a:chOff x="0" y="0"/>
          <a:chExt cx="0" cy="0"/>
        </a:xfrm>
      </p:grpSpPr>
      <p:pic>
        <p:nvPicPr>
          <p:cNvPr id="2" name="Picture 1" descr="6.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6435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0" name="Picture 9"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08314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54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6862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34680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4" name="Picture 13"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865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16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29389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1"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8881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427213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a:t>
            </a:r>
            <a:endParaRPr lang="en-US" dirty="0"/>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203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a:t>
            </a:r>
            <a:endParaRPr lang="en-US" dirty="0"/>
          </a:p>
        </p:txBody>
      </p:sp>
      <p:sp>
        <p:nvSpPr>
          <p:cNvPr id="16"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44448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6"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7"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21" name="Picture 20"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33114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3">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6"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5760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descr="ty_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5" name="Straight Connector 4"/>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5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2" name="Picture 1" descr="ty_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5" name="Straight Connector 4"/>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2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pic>
        <p:nvPicPr>
          <p:cNvPr id="16" name="Picture 15"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9"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3"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5" name="Picture 14"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4753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Thank you">
    <p:spTree>
      <p:nvGrpSpPr>
        <p:cNvPr id="1" name=""/>
        <p:cNvGrpSpPr/>
        <p:nvPr/>
      </p:nvGrpSpPr>
      <p:grpSpPr>
        <a:xfrm>
          <a:off x="0" y="0"/>
          <a:ext cx="0" cy="0"/>
          <a:chOff x="0" y="0"/>
          <a:chExt cx="0" cy="0"/>
        </a:xfrm>
      </p:grpSpPr>
      <p:pic>
        <p:nvPicPr>
          <p:cNvPr id="5" name="Picture 4" descr="ty_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6" name="Straight Connector 5"/>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58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_Box_1">
    <p:spTree>
      <p:nvGrpSpPr>
        <p:cNvPr id="1" name=""/>
        <p:cNvGrpSpPr/>
        <p:nvPr/>
      </p:nvGrpSpPr>
      <p:grpSpPr>
        <a:xfrm>
          <a:off x="0" y="0"/>
          <a:ext cx="0" cy="0"/>
          <a:chOff x="0" y="0"/>
          <a:chExt cx="0" cy="0"/>
        </a:xfrm>
      </p:grpSpPr>
      <p:pic>
        <p:nvPicPr>
          <p:cNvPr id="18" name="Picture 17"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hasCustomPrompt="1"/>
          </p:nvPr>
        </p:nvSpPr>
        <p:spPr>
          <a:xfrm>
            <a:off x="450527"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0" name="Content Placeholder 2"/>
          <p:cNvSpPr>
            <a:spLocks noGrp="1"/>
          </p:cNvSpPr>
          <p:nvPr>
            <p:ph idx="12" hasCustomPrompt="1"/>
          </p:nvPr>
        </p:nvSpPr>
        <p:spPr>
          <a:xfrm>
            <a:off x="3228653"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1" name="Content Placeholder 2"/>
          <p:cNvSpPr>
            <a:spLocks noGrp="1"/>
          </p:cNvSpPr>
          <p:nvPr>
            <p:ph idx="13" hasCustomPrompt="1"/>
          </p:nvPr>
        </p:nvSpPr>
        <p:spPr>
          <a:xfrm>
            <a:off x="6006779"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5" name="Content Placeholder 2"/>
          <p:cNvSpPr>
            <a:spLocks noGrp="1"/>
          </p:cNvSpPr>
          <p:nvPr>
            <p:ph idx="14" hasCustomPrompt="1"/>
          </p:nvPr>
        </p:nvSpPr>
        <p:spPr>
          <a:xfrm>
            <a:off x="450527" y="1790700"/>
            <a:ext cx="2668911" cy="317500"/>
          </a:xfrm>
          <a:prstGeom prst="rect">
            <a:avLst/>
          </a:prstGeom>
          <a:solidFill>
            <a:schemeClr val="accent1">
              <a:lumMod val="60000"/>
              <a:lumOff val="40000"/>
            </a:schemeClr>
          </a:solidFill>
          <a:ln w="6350" cmpd="sng">
            <a:solidFill>
              <a:schemeClr val="accent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6" name="Content Placeholder 2"/>
          <p:cNvSpPr>
            <a:spLocks noGrp="1"/>
          </p:cNvSpPr>
          <p:nvPr>
            <p:ph idx="15" hasCustomPrompt="1"/>
          </p:nvPr>
        </p:nvSpPr>
        <p:spPr>
          <a:xfrm>
            <a:off x="3228653" y="1790700"/>
            <a:ext cx="2668911" cy="317500"/>
          </a:xfrm>
          <a:prstGeom prst="rect">
            <a:avLst/>
          </a:prstGeom>
          <a:solidFill>
            <a:schemeClr val="accent4">
              <a:lumMod val="60000"/>
              <a:lumOff val="40000"/>
            </a:schemeClr>
          </a:solidFill>
          <a:ln w="6350" cmpd="sng">
            <a:solidFill>
              <a:schemeClr val="accent4">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7" name="Content Placeholder 2"/>
          <p:cNvSpPr>
            <a:spLocks noGrp="1"/>
          </p:cNvSpPr>
          <p:nvPr>
            <p:ph idx="16" hasCustomPrompt="1"/>
          </p:nvPr>
        </p:nvSpPr>
        <p:spPr>
          <a:xfrm>
            <a:off x="6006779" y="1790700"/>
            <a:ext cx="2668911" cy="317500"/>
          </a:xfrm>
          <a:prstGeom prst="rect">
            <a:avLst/>
          </a:prstGeom>
          <a:solidFill>
            <a:schemeClr val="accent5">
              <a:lumMod val="60000"/>
              <a:lumOff val="40000"/>
            </a:schemeClr>
          </a:solidFill>
          <a:ln w="6350" cmpd="sng">
            <a:solidFill>
              <a:schemeClr val="accent5">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2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6" name="TextBox 2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3" name="Picture 2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5138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80" Type="http://schemas.openxmlformats.org/officeDocument/2006/relationships/slideLayout" Target="../slideLayouts/slideLayout80.xml"/><Relationship Id="rId81" Type="http://schemas.openxmlformats.org/officeDocument/2006/relationships/theme" Target="../theme/theme1.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563539"/>
      </p:ext>
    </p:extLst>
  </p:cSld>
  <p:clrMap bg1="lt1" tx1="dk1" bg2="lt2" tx2="dk2" accent1="accent1" accent2="accent2" accent3="accent3" accent4="accent4" accent5="accent5" accent6="accent6" hlink="hlink" folHlink="folHlink"/>
  <p:sldLayoutIdLst>
    <p:sldLayoutId id="2147483650" r:id="rId1"/>
    <p:sldLayoutId id="2147483877" r:id="rId2"/>
    <p:sldLayoutId id="2147483862" r:id="rId3"/>
    <p:sldLayoutId id="2147483878" r:id="rId4"/>
    <p:sldLayoutId id="2147483861" r:id="rId5"/>
    <p:sldLayoutId id="2147483879" r:id="rId6"/>
    <p:sldLayoutId id="2147483855" r:id="rId7"/>
    <p:sldLayoutId id="2147483880" r:id="rId8"/>
    <p:sldLayoutId id="2147483874" r:id="rId9"/>
    <p:sldLayoutId id="2147483960" r:id="rId10"/>
    <p:sldLayoutId id="2147483881" r:id="rId11"/>
    <p:sldLayoutId id="2147483907" r:id="rId12"/>
    <p:sldLayoutId id="2147483908" r:id="rId13"/>
    <p:sldLayoutId id="2147483909" r:id="rId14"/>
    <p:sldLayoutId id="2147483910" r:id="rId15"/>
    <p:sldLayoutId id="2147483911" r:id="rId16"/>
    <p:sldLayoutId id="2147483912" r:id="rId17"/>
    <p:sldLayoutId id="2147483913" r:id="rId18"/>
    <p:sldLayoutId id="2147483915" r:id="rId19"/>
    <p:sldLayoutId id="2147483916" r:id="rId20"/>
    <p:sldLayoutId id="2147483918" r:id="rId21"/>
    <p:sldLayoutId id="2147483919" r:id="rId22"/>
    <p:sldLayoutId id="2147483920" r:id="rId23"/>
    <p:sldLayoutId id="2147483921"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833" r:id="rId33"/>
    <p:sldLayoutId id="2147483863" r:id="rId34"/>
    <p:sldLayoutId id="2147483859" r:id="rId35"/>
    <p:sldLayoutId id="2147483857" r:id="rId36"/>
    <p:sldLayoutId id="2147483856" r:id="rId37"/>
    <p:sldLayoutId id="2147483864" r:id="rId38"/>
    <p:sldLayoutId id="2147483858" r:id="rId39"/>
    <p:sldLayoutId id="2147483838" r:id="rId40"/>
    <p:sldLayoutId id="2147483832" r:id="rId41"/>
    <p:sldLayoutId id="2147483826" r:id="rId42"/>
    <p:sldLayoutId id="2147483844" r:id="rId43"/>
    <p:sldLayoutId id="2147483846" r:id="rId44"/>
    <p:sldLayoutId id="2147483928" r:id="rId45"/>
    <p:sldLayoutId id="2147483929" r:id="rId46"/>
    <p:sldLayoutId id="2147483930" r:id="rId47"/>
    <p:sldLayoutId id="2147483931" r:id="rId48"/>
    <p:sldLayoutId id="2147483824" r:id="rId49"/>
    <p:sldLayoutId id="2147483845" r:id="rId50"/>
    <p:sldLayoutId id="2147483827" r:id="rId51"/>
    <p:sldLayoutId id="2147483945" r:id="rId52"/>
    <p:sldLayoutId id="2147483944" r:id="rId53"/>
    <p:sldLayoutId id="2147483959" r:id="rId54"/>
    <p:sldLayoutId id="2147483943" r:id="rId55"/>
    <p:sldLayoutId id="2147483892" r:id="rId56"/>
    <p:sldLayoutId id="2147483866" r:id="rId57"/>
    <p:sldLayoutId id="2147483906" r:id="rId58"/>
    <p:sldLayoutId id="2147483922" r:id="rId59"/>
    <p:sldLayoutId id="2147483923" r:id="rId60"/>
    <p:sldLayoutId id="2147483924" r:id="rId61"/>
    <p:sldLayoutId id="2147483925" r:id="rId62"/>
    <p:sldLayoutId id="2147483926" r:id="rId63"/>
    <p:sldLayoutId id="2147483927" r:id="rId64"/>
    <p:sldLayoutId id="2147483867" r:id="rId65"/>
    <p:sldLayoutId id="2147483946" r:id="rId66"/>
    <p:sldLayoutId id="2147483947" r:id="rId67"/>
    <p:sldLayoutId id="2147483948" r:id="rId68"/>
    <p:sldLayoutId id="2147483949" r:id="rId69"/>
    <p:sldLayoutId id="2147483950" r:id="rId70"/>
    <p:sldLayoutId id="2147483951" r:id="rId71"/>
    <p:sldLayoutId id="2147483952" r:id="rId72"/>
    <p:sldLayoutId id="2147483953" r:id="rId73"/>
    <p:sldLayoutId id="2147483955" r:id="rId74"/>
    <p:sldLayoutId id="2147483958" r:id="rId75"/>
    <p:sldLayoutId id="2147483956" r:id="rId76"/>
    <p:sldLayoutId id="2147483957" r:id="rId77"/>
    <p:sldLayoutId id="2147483932" r:id="rId78"/>
    <p:sldLayoutId id="2147483933" r:id="rId79"/>
    <p:sldLayoutId id="2147483934" r:id="rId8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342863" rtl="0" eaLnBrk="1" latinLnBrk="0" hangingPunct="1">
        <a:spcBef>
          <a:spcPct val="0"/>
        </a:spcBef>
        <a:buNone/>
        <a:defRPr sz="2500" b="1" i="0" kern="1200">
          <a:solidFill>
            <a:schemeClr val="accent6"/>
          </a:solidFill>
          <a:latin typeface="Arial"/>
          <a:ea typeface="+mj-ea"/>
          <a:cs typeface="Arial"/>
        </a:defRPr>
      </a:lvl1pPr>
    </p:titleStyle>
    <p:body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63" rtl="0" eaLnBrk="1" latinLnBrk="0" hangingPunct="1">
        <a:defRPr sz="1400" kern="1200">
          <a:solidFill>
            <a:schemeClr val="tx1"/>
          </a:solidFill>
          <a:latin typeface="+mn-lt"/>
          <a:ea typeface="+mn-ea"/>
          <a:cs typeface="+mn-cs"/>
        </a:defRPr>
      </a:lvl1pPr>
      <a:lvl2pPr marL="342863" algn="l" defTabSz="342863" rtl="0" eaLnBrk="1" latinLnBrk="0" hangingPunct="1">
        <a:defRPr sz="1400" kern="1200">
          <a:solidFill>
            <a:schemeClr val="tx1"/>
          </a:solidFill>
          <a:latin typeface="+mn-lt"/>
          <a:ea typeface="+mn-ea"/>
          <a:cs typeface="+mn-cs"/>
        </a:defRPr>
      </a:lvl2pPr>
      <a:lvl3pPr marL="685723" algn="l" defTabSz="342863" rtl="0" eaLnBrk="1" latinLnBrk="0" hangingPunct="1">
        <a:defRPr sz="1400" kern="1200">
          <a:solidFill>
            <a:schemeClr val="tx1"/>
          </a:solidFill>
          <a:latin typeface="+mn-lt"/>
          <a:ea typeface="+mn-ea"/>
          <a:cs typeface="+mn-cs"/>
        </a:defRPr>
      </a:lvl3pPr>
      <a:lvl4pPr marL="1028585" algn="l" defTabSz="342863" rtl="0" eaLnBrk="1" latinLnBrk="0" hangingPunct="1">
        <a:defRPr sz="1400" kern="1200">
          <a:solidFill>
            <a:schemeClr val="tx1"/>
          </a:solidFill>
          <a:latin typeface="+mn-lt"/>
          <a:ea typeface="+mn-ea"/>
          <a:cs typeface="+mn-cs"/>
        </a:defRPr>
      </a:lvl4pPr>
      <a:lvl5pPr marL="1371446" algn="l" defTabSz="342863" rtl="0" eaLnBrk="1" latinLnBrk="0" hangingPunct="1">
        <a:defRPr sz="1400" kern="1200">
          <a:solidFill>
            <a:schemeClr val="tx1"/>
          </a:solidFill>
          <a:latin typeface="+mn-lt"/>
          <a:ea typeface="+mn-ea"/>
          <a:cs typeface="+mn-cs"/>
        </a:defRPr>
      </a:lvl5pPr>
      <a:lvl6pPr marL="1714307" algn="l" defTabSz="342863" rtl="0" eaLnBrk="1" latinLnBrk="0" hangingPunct="1">
        <a:defRPr sz="1400" kern="1200">
          <a:solidFill>
            <a:schemeClr val="tx1"/>
          </a:solidFill>
          <a:latin typeface="+mn-lt"/>
          <a:ea typeface="+mn-ea"/>
          <a:cs typeface="+mn-cs"/>
        </a:defRPr>
      </a:lvl6pPr>
      <a:lvl7pPr marL="2057168" algn="l" defTabSz="342863" rtl="0" eaLnBrk="1" latinLnBrk="0" hangingPunct="1">
        <a:defRPr sz="1400" kern="1200">
          <a:solidFill>
            <a:schemeClr val="tx1"/>
          </a:solidFill>
          <a:latin typeface="+mn-lt"/>
          <a:ea typeface="+mn-ea"/>
          <a:cs typeface="+mn-cs"/>
        </a:defRPr>
      </a:lvl7pPr>
      <a:lvl8pPr marL="2400028" algn="l" defTabSz="342863" rtl="0" eaLnBrk="1" latinLnBrk="0" hangingPunct="1">
        <a:defRPr sz="1400" kern="1200">
          <a:solidFill>
            <a:schemeClr val="tx1"/>
          </a:solidFill>
          <a:latin typeface="+mn-lt"/>
          <a:ea typeface="+mn-ea"/>
          <a:cs typeface="+mn-cs"/>
        </a:defRPr>
      </a:lvl8pPr>
      <a:lvl9pPr marL="2742890" algn="l" defTabSz="34286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 Id="rId3"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docs.ansible.com/ansible/junos_config_module.html" TargetMode="External"/><Relationship Id="rId4" Type="http://schemas.openxmlformats.org/officeDocument/2006/relationships/hyperlink" Target="http://junos-ansible-modules.readthedocs.io/en/1.4.0/" TargetMode="External"/><Relationship Id="rId5" Type="http://schemas.openxmlformats.org/officeDocument/2006/relationships/hyperlink" Target="http://junos-ansible-modules.readthedocs.io/en/1.4.0/junos_ping.html" TargetMode="External"/><Relationship Id="rId6" Type="http://schemas.openxmlformats.org/officeDocument/2006/relationships/hyperlink" Target="http://junos-ansible-modules.readthedocs.io/en/1.4.0/junos_jsnapy.html" TargetMode="External"/><Relationship Id="rId1" Type="http://schemas.openxmlformats.org/officeDocument/2006/relationships/slideLayout" Target="../slideLayouts/slideLayout7.xml"/><Relationship Id="rId2" Type="http://schemas.openxmlformats.org/officeDocument/2006/relationships/hyperlink" Target="https://github.com/vignitin/ansible-junos-l3vp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NPRAutomate/ansible-junos-evpn-vxlan" TargetMode="External"/><Relationship Id="rId4" Type="http://schemas.openxmlformats.org/officeDocument/2006/relationships/hyperlink" Target="http://junos-ansible-modules.readthedocs.io/en/1.4.0/"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uniper/open-nti" TargetMode="External"/><Relationship Id="rId4" Type="http://schemas.openxmlformats.org/officeDocument/2006/relationships/hyperlink" Target="https://github.com/dgarros/rav-ipfabric-demo"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notesSlide" Target="../notesSlides/notesSlide1.xml"/><Relationship Id="rId5" Type="http://schemas.openxmlformats.org/officeDocument/2006/relationships/oleObject" Target="../embeddings/oleObject1.bin"/><Relationship Id="rId6" Type="http://schemas.openxmlformats.org/officeDocument/2006/relationships/image" Target="../media/image45.emf"/><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vmlDrawing" Target="../drawings/vmlDrawing1.vml"/><Relationship Id="rId2" Type="http://schemas.openxmlformats.org/officeDocument/2006/relationships/tags" Target="../tags/tag1.xml"/></Relationships>
</file>

<file path=ppt/slides/_rels/slide5.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65.jp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24" Type="http://schemas.openxmlformats.org/officeDocument/2006/relationships/image" Target="../media/image69.jpg"/><Relationship Id="rId25" Type="http://schemas.openxmlformats.org/officeDocument/2006/relationships/image" Target="../media/image70.jpg"/><Relationship Id="rId26" Type="http://schemas.openxmlformats.org/officeDocument/2006/relationships/image" Target="../media/image71.png"/><Relationship Id="rId27" Type="http://schemas.openxmlformats.org/officeDocument/2006/relationships/image" Target="../media/image72.png"/><Relationship Id="rId28" Type="http://schemas.openxmlformats.org/officeDocument/2006/relationships/image" Target="../media/image73.png"/><Relationship Id="rId29" Type="http://schemas.openxmlformats.org/officeDocument/2006/relationships/image" Target="../media/image74.png"/><Relationship Id="rId30" Type="http://schemas.openxmlformats.org/officeDocument/2006/relationships/image" Target="../media/image75.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jpg"/><Relationship Id="rId15" Type="http://schemas.openxmlformats.org/officeDocument/2006/relationships/image" Target="../media/image60.png"/><Relationship Id="rId16" Type="http://schemas.openxmlformats.org/officeDocument/2006/relationships/image" Target="../media/image61.jp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8.jpg"/><Relationship Id="rId4" Type="http://schemas.openxmlformats.org/officeDocument/2006/relationships/image" Target="../media/image49.png"/><Relationship Id="rId5" Type="http://schemas.openxmlformats.org/officeDocument/2006/relationships/image" Target="../media/image50.gif"/><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6.xml.rels><?xml version="1.0" encoding="UTF-8" standalone="yes"?>
<Relationships xmlns="http://schemas.openxmlformats.org/package/2006/relationships"><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jpg"/><Relationship Id="rId24" Type="http://schemas.openxmlformats.org/officeDocument/2006/relationships/image" Target="../media/image66.png"/><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69.jpg"/><Relationship Id="rId28" Type="http://schemas.openxmlformats.org/officeDocument/2006/relationships/image" Target="../media/image70.jpg"/><Relationship Id="rId29"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image" Target="../media/image78.tiff"/><Relationship Id="rId30" Type="http://schemas.openxmlformats.org/officeDocument/2006/relationships/image" Target="../media/image72.png"/><Relationship Id="rId31" Type="http://schemas.openxmlformats.org/officeDocument/2006/relationships/image" Target="../media/image74.png"/><Relationship Id="rId32" Type="http://schemas.openxmlformats.org/officeDocument/2006/relationships/image" Target="../media/image73.png"/><Relationship Id="rId9" Type="http://schemas.openxmlformats.org/officeDocument/2006/relationships/image" Target="../media/image51.png"/><Relationship Id="rId6" Type="http://schemas.openxmlformats.org/officeDocument/2006/relationships/image" Target="../media/image48.jpg"/><Relationship Id="rId7" Type="http://schemas.openxmlformats.org/officeDocument/2006/relationships/image" Target="../media/image49.png"/><Relationship Id="rId8" Type="http://schemas.openxmlformats.org/officeDocument/2006/relationships/image" Target="../media/image50.gif"/><Relationship Id="rId33" Type="http://schemas.openxmlformats.org/officeDocument/2006/relationships/image" Target="../media/image75.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jpg"/><Relationship Id="rId18" Type="http://schemas.openxmlformats.org/officeDocument/2006/relationships/image" Target="../media/image60.png"/><Relationship Id="rId19" Type="http://schemas.openxmlformats.org/officeDocument/2006/relationships/image" Target="../media/image61.jpg"/></Relationships>
</file>

<file path=ppt/slides/_rels/slide7.xml.rels><?xml version="1.0" encoding="UTF-8" standalone="yes"?>
<Relationships xmlns="http://schemas.openxmlformats.org/package/2006/relationships"><Relationship Id="rId11" Type="http://schemas.openxmlformats.org/officeDocument/2006/relationships/image" Target="../media/image81.png"/><Relationship Id="rId12" Type="http://schemas.microsoft.com/office/2007/relationships/hdphoto" Target="../media/hdphoto3.wdp"/><Relationship Id="rId13" Type="http://schemas.openxmlformats.org/officeDocument/2006/relationships/image" Target="../media/image51.png"/><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69.jpg"/><Relationship Id="rId4" Type="http://schemas.openxmlformats.org/officeDocument/2006/relationships/image" Target="../media/image68.png"/><Relationship Id="rId5" Type="http://schemas.openxmlformats.org/officeDocument/2006/relationships/image" Target="../media/image65.jpg"/><Relationship Id="rId6" Type="http://schemas.openxmlformats.org/officeDocument/2006/relationships/image" Target="../media/image66.png"/><Relationship Id="rId7" Type="http://schemas.openxmlformats.org/officeDocument/2006/relationships/image" Target="../media/image79.png"/><Relationship Id="rId8" Type="http://schemas.openxmlformats.org/officeDocument/2006/relationships/image" Target="../media/image80.png"/><Relationship Id="rId9" Type="http://schemas.microsoft.com/office/2007/relationships/hdphoto" Target="../media/hdphoto2.wdp"/><Relationship Id="rId10"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Automating L3VPNs with Ansible</a:t>
            </a:r>
            <a:endParaRPr lang="en-US"/>
          </a:p>
        </p:txBody>
      </p:sp>
      <p:sp>
        <p:nvSpPr>
          <p:cNvPr id="3" name="Content Placeholder 2"/>
          <p:cNvSpPr>
            <a:spLocks noGrp="1"/>
          </p:cNvSpPr>
          <p:nvPr>
            <p:ph sz="quarter" idx="10"/>
          </p:nvPr>
        </p:nvSpPr>
        <p:spPr/>
        <p:txBody>
          <a:bodyPr/>
          <a:lstStyle/>
          <a:p>
            <a:r>
              <a:rPr lang="en-US" dirty="0" smtClean="0"/>
              <a:t>Nitin </a:t>
            </a:r>
            <a:r>
              <a:rPr lang="en-US" dirty="0" smtClean="0"/>
              <a:t>Vig (nitinvig@juniper.net)</a:t>
            </a:r>
            <a:endParaRPr lang="en-US" dirty="0"/>
          </a:p>
        </p:txBody>
      </p:sp>
      <p:sp>
        <p:nvSpPr>
          <p:cNvPr id="4" name="Content Placeholder 3"/>
          <p:cNvSpPr>
            <a:spLocks noGrp="1"/>
          </p:cNvSpPr>
          <p:nvPr>
            <p:ph sz="quarter" idx="11"/>
          </p:nvPr>
        </p:nvSpPr>
        <p:spPr/>
        <p:txBody>
          <a:bodyPr/>
          <a:lstStyle/>
          <a:p>
            <a:r>
              <a:rPr lang="en-US" sz="2000" dirty="0" smtClean="0"/>
              <a:t>Juniper Networks, APAC</a:t>
            </a:r>
            <a:endParaRPr lang="en-US" sz="2000" dirty="0"/>
          </a:p>
        </p:txBody>
      </p:sp>
    </p:spTree>
    <p:extLst>
      <p:ext uri="{BB962C8B-B14F-4D97-AF65-F5344CB8AC3E}">
        <p14:creationId xmlns:p14="http://schemas.microsoft.com/office/powerpoint/2010/main" val="16435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p:cNvGrpSpPr/>
          <p:nvPr/>
        </p:nvGrpSpPr>
        <p:grpSpPr>
          <a:xfrm>
            <a:off x="3394710" y="3"/>
            <a:ext cx="5749290" cy="4926330"/>
            <a:chOff x="1378817" y="0"/>
            <a:chExt cx="5749290" cy="4926330"/>
          </a:xfrm>
        </p:grpSpPr>
        <p:sp>
          <p:nvSpPr>
            <p:cNvPr id="15" name="Rectangle 14"/>
            <p:cNvSpPr/>
            <p:nvPr/>
          </p:nvSpPr>
          <p:spPr>
            <a:xfrm>
              <a:off x="1378817" y="0"/>
              <a:ext cx="5749290" cy="4926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smtClean="0">
                  <a:latin typeface="Arial"/>
                  <a:cs typeface="Arial"/>
                </a:rPr>
                <a:t>z</a:t>
              </a:r>
              <a:endParaRPr lang="en-US" sz="1400" dirty="0">
                <a:latin typeface="Arial"/>
                <a:cs typeface="Arial"/>
              </a:endParaRPr>
            </a:p>
          </p:txBody>
        </p:sp>
        <p:pic>
          <p:nvPicPr>
            <p:cNvPr id="139" name="Picture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24" y="1100381"/>
              <a:ext cx="1762468" cy="3356610"/>
            </a:xfrm>
            <a:prstGeom prst="rect">
              <a:avLst/>
            </a:prstGeom>
          </p:spPr>
        </p:pic>
        <p:sp>
          <p:nvSpPr>
            <p:cNvPr id="166" name="Rectangle 165"/>
            <p:cNvSpPr/>
            <p:nvPr/>
          </p:nvSpPr>
          <p:spPr>
            <a:xfrm>
              <a:off x="5005960" y="1037737"/>
              <a:ext cx="228600" cy="255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smtClean="0">
                  <a:latin typeface="Arial"/>
                  <a:cs typeface="Arial"/>
                </a:rPr>
                <a:t>z</a:t>
              </a:r>
              <a:endParaRPr lang="en-US" sz="1400">
                <a:latin typeface="Arial"/>
                <a:cs typeface="Arial"/>
              </a:endParaRPr>
            </a:p>
          </p:txBody>
        </p:sp>
      </p:grpSp>
      <p:sp>
        <p:nvSpPr>
          <p:cNvPr id="2"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smtClean="0"/>
              <a:t>L3VPN Scenario</a:t>
            </a:r>
            <a:endParaRPr lang="en-US" dirty="0"/>
          </a:p>
        </p:txBody>
      </p:sp>
      <p:sp>
        <p:nvSpPr>
          <p:cNvPr id="175" name="Content Placeholder 2"/>
          <p:cNvSpPr txBox="1">
            <a:spLocks/>
          </p:cNvSpPr>
          <p:nvPr/>
        </p:nvSpPr>
        <p:spPr>
          <a:xfrm>
            <a:off x="120753" y="1440407"/>
            <a:ext cx="4995310" cy="2775081"/>
          </a:xfrm>
          <a:prstGeom prst="rect">
            <a:avLst/>
          </a:prstGeom>
        </p:spPr>
        <p:txBody>
          <a:bodyPr/>
          <a:lst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dirty="0" smtClean="0"/>
              <a:t>3 L3VPN customers across 3 cities:</a:t>
            </a:r>
          </a:p>
          <a:p>
            <a:pPr lvl="1">
              <a:buFont typeface="Wingdings" charset="2"/>
              <a:buChar char="§"/>
            </a:pPr>
            <a:r>
              <a:rPr lang="en-US" sz="2000" dirty="0" smtClean="0"/>
              <a:t>Toyota: HAN, DAD</a:t>
            </a:r>
            <a:endParaRPr lang="en-US" sz="2000" dirty="0"/>
          </a:p>
          <a:p>
            <a:pPr lvl="1">
              <a:buFont typeface="Wingdings" charset="2"/>
              <a:buChar char="§"/>
            </a:pPr>
            <a:r>
              <a:rPr lang="en-US" sz="2000" dirty="0" smtClean="0"/>
              <a:t>Honda: SGN, DAD</a:t>
            </a:r>
            <a:endParaRPr lang="en-US" sz="2000" dirty="0"/>
          </a:p>
          <a:p>
            <a:pPr lvl="1">
              <a:buFont typeface="Wingdings" charset="2"/>
              <a:buChar char="§"/>
            </a:pPr>
            <a:r>
              <a:rPr lang="en-US" sz="2000" dirty="0" smtClean="0"/>
              <a:t>Tesla: HAN, SGN</a:t>
            </a:r>
            <a:endParaRPr lang="en-US" dirty="0" smtClean="0"/>
          </a:p>
          <a:p>
            <a:endParaRPr lang="en-US" sz="2000" dirty="0" smtClean="0"/>
          </a:p>
          <a:p>
            <a:pPr marL="0" indent="0">
              <a:buNone/>
            </a:pPr>
            <a:r>
              <a:rPr lang="en-US" dirty="0" smtClean="0"/>
              <a:t>Each customer has 5 branches in each city</a:t>
            </a:r>
          </a:p>
        </p:txBody>
      </p:sp>
      <p:grpSp>
        <p:nvGrpSpPr>
          <p:cNvPr id="189" name="Group 188"/>
          <p:cNvGrpSpPr/>
          <p:nvPr/>
        </p:nvGrpSpPr>
        <p:grpSpPr>
          <a:xfrm>
            <a:off x="5289097" y="3897633"/>
            <a:ext cx="1308214" cy="1025176"/>
            <a:chOff x="5289097" y="3897633"/>
            <a:chExt cx="1308214" cy="1025176"/>
          </a:xfrm>
        </p:grpSpPr>
        <p:cxnSp>
          <p:nvCxnSpPr>
            <p:cNvPr id="161" name="Straight Connector 160"/>
            <p:cNvCxnSpPr/>
            <p:nvPr/>
          </p:nvCxnSpPr>
          <p:spPr>
            <a:xfrm flipH="1">
              <a:off x="5857886" y="3897633"/>
              <a:ext cx="739425" cy="69796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6" name="Picture 1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097" y="4021211"/>
              <a:ext cx="668244" cy="901598"/>
            </a:xfrm>
            <a:prstGeom prst="rect">
              <a:avLst/>
            </a:prstGeom>
          </p:spPr>
        </p:pic>
      </p:grpSp>
      <p:grpSp>
        <p:nvGrpSpPr>
          <p:cNvPr id="186" name="Group 185"/>
          <p:cNvGrpSpPr/>
          <p:nvPr/>
        </p:nvGrpSpPr>
        <p:grpSpPr>
          <a:xfrm>
            <a:off x="6969514" y="2676805"/>
            <a:ext cx="1332770" cy="885688"/>
            <a:chOff x="6969514" y="2676805"/>
            <a:chExt cx="1332770" cy="885688"/>
          </a:xfrm>
        </p:grpSpPr>
        <p:cxnSp>
          <p:nvCxnSpPr>
            <p:cNvPr id="155" name="Straight Connector 154"/>
            <p:cNvCxnSpPr>
              <a:stCxn id="75" idx="1"/>
            </p:cNvCxnSpPr>
            <p:nvPr/>
          </p:nvCxnSpPr>
          <p:spPr>
            <a:xfrm flipH="1" flipV="1">
              <a:off x="6969514" y="2886224"/>
              <a:ext cx="748316" cy="26179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7" name="Picture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005" y="2676805"/>
              <a:ext cx="721279" cy="885688"/>
            </a:xfrm>
            <a:prstGeom prst="rect">
              <a:avLst/>
            </a:prstGeom>
          </p:spPr>
        </p:pic>
      </p:grpSp>
      <p:grpSp>
        <p:nvGrpSpPr>
          <p:cNvPr id="185" name="Group 184"/>
          <p:cNvGrpSpPr/>
          <p:nvPr/>
        </p:nvGrpSpPr>
        <p:grpSpPr>
          <a:xfrm>
            <a:off x="6904690" y="1423834"/>
            <a:ext cx="1134111" cy="1393273"/>
            <a:chOff x="6904690" y="1423834"/>
            <a:chExt cx="1134111" cy="1393273"/>
          </a:xfrm>
        </p:grpSpPr>
        <p:cxnSp>
          <p:nvCxnSpPr>
            <p:cNvPr id="151" name="Straight Connector 150"/>
            <p:cNvCxnSpPr>
              <a:stCxn id="36" idx="1"/>
            </p:cNvCxnSpPr>
            <p:nvPr/>
          </p:nvCxnSpPr>
          <p:spPr>
            <a:xfrm flipH="1">
              <a:off x="6904690" y="1920007"/>
              <a:ext cx="452302" cy="897100"/>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8" name="Picture 1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992" y="1423834"/>
              <a:ext cx="681809" cy="872082"/>
            </a:xfrm>
            <a:prstGeom prst="rect">
              <a:avLst/>
            </a:prstGeom>
          </p:spPr>
        </p:pic>
      </p:grpSp>
      <p:grpSp>
        <p:nvGrpSpPr>
          <p:cNvPr id="187" name="Group 186"/>
          <p:cNvGrpSpPr/>
          <p:nvPr/>
        </p:nvGrpSpPr>
        <p:grpSpPr>
          <a:xfrm>
            <a:off x="5298360" y="146381"/>
            <a:ext cx="1129513" cy="1408102"/>
            <a:chOff x="5298360" y="146381"/>
            <a:chExt cx="1129513" cy="1408102"/>
          </a:xfrm>
        </p:grpSpPr>
        <p:cxnSp>
          <p:nvCxnSpPr>
            <p:cNvPr id="144" name="Straight Connector 143"/>
            <p:cNvCxnSpPr>
              <a:endCxn id="82" idx="2"/>
            </p:cNvCxnSpPr>
            <p:nvPr/>
          </p:nvCxnSpPr>
          <p:spPr>
            <a:xfrm flipH="1" flipV="1">
              <a:off x="5659001" y="922196"/>
              <a:ext cx="768872" cy="632287"/>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1" name="Picture 1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360" y="146381"/>
              <a:ext cx="721279" cy="885688"/>
            </a:xfrm>
            <a:prstGeom prst="rect">
              <a:avLst/>
            </a:prstGeom>
          </p:spPr>
        </p:pic>
      </p:grpSp>
      <p:grpSp>
        <p:nvGrpSpPr>
          <p:cNvPr id="188" name="Group 187"/>
          <p:cNvGrpSpPr/>
          <p:nvPr/>
        </p:nvGrpSpPr>
        <p:grpSpPr>
          <a:xfrm>
            <a:off x="6427873" y="115765"/>
            <a:ext cx="1063788" cy="1438718"/>
            <a:chOff x="6427873" y="115765"/>
            <a:chExt cx="1063788" cy="1438718"/>
          </a:xfrm>
        </p:grpSpPr>
        <p:cxnSp>
          <p:nvCxnSpPr>
            <p:cNvPr id="148" name="Straight Connector 147"/>
            <p:cNvCxnSpPr>
              <a:stCxn id="132" idx="2"/>
            </p:cNvCxnSpPr>
            <p:nvPr/>
          </p:nvCxnSpPr>
          <p:spPr>
            <a:xfrm flipH="1">
              <a:off x="6427873" y="938747"/>
              <a:ext cx="669777" cy="61573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2" name="Picture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417" y="115765"/>
              <a:ext cx="668244" cy="901598"/>
            </a:xfrm>
            <a:prstGeom prst="rect">
              <a:avLst/>
            </a:prstGeom>
          </p:spPr>
        </p:pic>
      </p:grpSp>
      <p:grpSp>
        <p:nvGrpSpPr>
          <p:cNvPr id="184" name="Group 183"/>
          <p:cNvGrpSpPr/>
          <p:nvPr/>
        </p:nvGrpSpPr>
        <p:grpSpPr>
          <a:xfrm>
            <a:off x="6597310" y="3897633"/>
            <a:ext cx="1156883" cy="1043126"/>
            <a:chOff x="6597310" y="3897633"/>
            <a:chExt cx="1156883" cy="1043126"/>
          </a:xfrm>
        </p:grpSpPr>
        <p:cxnSp>
          <p:nvCxnSpPr>
            <p:cNvPr id="158" name="Straight Connector 157"/>
            <p:cNvCxnSpPr>
              <a:stCxn id="114" idx="1"/>
            </p:cNvCxnSpPr>
            <p:nvPr/>
          </p:nvCxnSpPr>
          <p:spPr>
            <a:xfrm flipH="1" flipV="1">
              <a:off x="6597310" y="3897633"/>
              <a:ext cx="475074" cy="635711"/>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3" name="Picture 1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384" y="4068677"/>
              <a:ext cx="681809" cy="872082"/>
            </a:xfrm>
            <a:prstGeom prst="rect">
              <a:avLst/>
            </a:prstGeom>
          </p:spPr>
        </p:pic>
      </p:grpSp>
    </p:spTree>
    <p:extLst>
      <p:ext uri="{BB962C8B-B14F-4D97-AF65-F5344CB8AC3E}">
        <p14:creationId xmlns:p14="http://schemas.microsoft.com/office/powerpoint/2010/main" val="50424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p:cNvGrpSpPr/>
          <p:nvPr/>
        </p:nvGrpSpPr>
        <p:grpSpPr>
          <a:xfrm>
            <a:off x="3394710" y="3"/>
            <a:ext cx="5749290" cy="4926330"/>
            <a:chOff x="1378817" y="0"/>
            <a:chExt cx="5749290" cy="4926330"/>
          </a:xfrm>
        </p:grpSpPr>
        <p:sp>
          <p:nvSpPr>
            <p:cNvPr id="15" name="Rectangle 14"/>
            <p:cNvSpPr/>
            <p:nvPr/>
          </p:nvSpPr>
          <p:spPr>
            <a:xfrm>
              <a:off x="1378817" y="0"/>
              <a:ext cx="5749290" cy="4926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smtClean="0">
                  <a:latin typeface="Arial"/>
                  <a:cs typeface="Arial"/>
                </a:rPr>
                <a:t>z</a:t>
              </a:r>
              <a:endParaRPr lang="en-US" sz="1400" dirty="0">
                <a:latin typeface="Arial"/>
                <a:cs typeface="Arial"/>
              </a:endParaRPr>
            </a:p>
          </p:txBody>
        </p:sp>
        <p:pic>
          <p:nvPicPr>
            <p:cNvPr id="139" name="Picture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24" y="1100381"/>
              <a:ext cx="1762468" cy="3356610"/>
            </a:xfrm>
            <a:prstGeom prst="rect">
              <a:avLst/>
            </a:prstGeom>
          </p:spPr>
        </p:pic>
        <p:sp>
          <p:nvSpPr>
            <p:cNvPr id="166" name="Rectangle 165"/>
            <p:cNvSpPr/>
            <p:nvPr/>
          </p:nvSpPr>
          <p:spPr>
            <a:xfrm>
              <a:off x="5005960" y="1037737"/>
              <a:ext cx="228600" cy="255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smtClean="0">
                  <a:latin typeface="Arial"/>
                  <a:cs typeface="Arial"/>
                </a:rPr>
                <a:t>z</a:t>
              </a:r>
              <a:endParaRPr lang="en-US" sz="1400">
                <a:latin typeface="Arial"/>
                <a:cs typeface="Arial"/>
              </a:endParaRPr>
            </a:p>
          </p:txBody>
        </p:sp>
      </p:grpSp>
      <p:sp>
        <p:nvSpPr>
          <p:cNvPr id="2"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smtClean="0"/>
              <a:t>L3VPN Scenario</a:t>
            </a:r>
            <a:endParaRPr lang="en-US" dirty="0"/>
          </a:p>
        </p:txBody>
      </p:sp>
      <p:sp>
        <p:nvSpPr>
          <p:cNvPr id="175" name="Content Placeholder 2"/>
          <p:cNvSpPr txBox="1">
            <a:spLocks/>
          </p:cNvSpPr>
          <p:nvPr/>
        </p:nvSpPr>
        <p:spPr>
          <a:xfrm>
            <a:off x="120752" y="1440407"/>
            <a:ext cx="5209051" cy="3249159"/>
          </a:xfrm>
          <a:prstGeom prst="rect">
            <a:avLst/>
          </a:prstGeom>
        </p:spPr>
        <p:txBody>
          <a:bodyPr/>
          <a:lst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000" dirty="0" smtClean="0"/>
              <a:t>Objectives:</a:t>
            </a:r>
          </a:p>
          <a:p>
            <a:r>
              <a:rPr lang="en-US" sz="2000" dirty="0" smtClean="0"/>
              <a:t>Automated L3VPN </a:t>
            </a:r>
            <a:r>
              <a:rPr lang="en-US" sz="2000" dirty="0" err="1" smtClean="0"/>
              <a:t>config</a:t>
            </a:r>
            <a:r>
              <a:rPr lang="en-US" sz="2000" dirty="0"/>
              <a:t> </a:t>
            </a:r>
            <a:r>
              <a:rPr lang="en-US" sz="2000" dirty="0" smtClean="0"/>
              <a:t>creation for respective routers</a:t>
            </a:r>
          </a:p>
          <a:p>
            <a:endParaRPr lang="en-US" sz="2000" dirty="0" smtClean="0"/>
          </a:p>
          <a:p>
            <a:r>
              <a:rPr lang="en-US" sz="2000" dirty="0" err="1" smtClean="0"/>
              <a:t>Config</a:t>
            </a:r>
            <a:r>
              <a:rPr lang="en-US" sz="2000" dirty="0" smtClean="0"/>
              <a:t> deployment to respective routers</a:t>
            </a:r>
          </a:p>
          <a:p>
            <a:endParaRPr lang="en-US" sz="2000" dirty="0" smtClean="0"/>
          </a:p>
          <a:p>
            <a:r>
              <a:rPr lang="en-US" sz="2000" dirty="0" smtClean="0"/>
              <a:t>Validation of the VPN service on the routers</a:t>
            </a:r>
          </a:p>
        </p:txBody>
      </p:sp>
      <p:grpSp>
        <p:nvGrpSpPr>
          <p:cNvPr id="189" name="Group 188"/>
          <p:cNvGrpSpPr/>
          <p:nvPr/>
        </p:nvGrpSpPr>
        <p:grpSpPr>
          <a:xfrm>
            <a:off x="5289097" y="3897633"/>
            <a:ext cx="1308214" cy="1025176"/>
            <a:chOff x="5289097" y="3897633"/>
            <a:chExt cx="1308214" cy="1025176"/>
          </a:xfrm>
        </p:grpSpPr>
        <p:cxnSp>
          <p:nvCxnSpPr>
            <p:cNvPr id="161" name="Straight Connector 160"/>
            <p:cNvCxnSpPr/>
            <p:nvPr/>
          </p:nvCxnSpPr>
          <p:spPr>
            <a:xfrm flipH="1">
              <a:off x="5857886" y="3897633"/>
              <a:ext cx="739425" cy="69796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6" name="Picture 1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097" y="4021211"/>
              <a:ext cx="668244" cy="901598"/>
            </a:xfrm>
            <a:prstGeom prst="rect">
              <a:avLst/>
            </a:prstGeom>
          </p:spPr>
        </p:pic>
      </p:grpSp>
      <p:grpSp>
        <p:nvGrpSpPr>
          <p:cNvPr id="186" name="Group 185"/>
          <p:cNvGrpSpPr/>
          <p:nvPr/>
        </p:nvGrpSpPr>
        <p:grpSpPr>
          <a:xfrm>
            <a:off x="6969514" y="2676805"/>
            <a:ext cx="1332770" cy="885688"/>
            <a:chOff x="6969514" y="2676805"/>
            <a:chExt cx="1332770" cy="885688"/>
          </a:xfrm>
        </p:grpSpPr>
        <p:cxnSp>
          <p:nvCxnSpPr>
            <p:cNvPr id="155" name="Straight Connector 154"/>
            <p:cNvCxnSpPr/>
            <p:nvPr/>
          </p:nvCxnSpPr>
          <p:spPr>
            <a:xfrm flipH="1" flipV="1">
              <a:off x="6969514" y="2886224"/>
              <a:ext cx="748316" cy="26179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7" name="Picture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005" y="2676805"/>
              <a:ext cx="721279" cy="885688"/>
            </a:xfrm>
            <a:prstGeom prst="rect">
              <a:avLst/>
            </a:prstGeom>
          </p:spPr>
        </p:pic>
      </p:grpSp>
      <p:grpSp>
        <p:nvGrpSpPr>
          <p:cNvPr id="185" name="Group 184"/>
          <p:cNvGrpSpPr/>
          <p:nvPr/>
        </p:nvGrpSpPr>
        <p:grpSpPr>
          <a:xfrm>
            <a:off x="6904690" y="1423834"/>
            <a:ext cx="1134111" cy="1393273"/>
            <a:chOff x="6904690" y="1423834"/>
            <a:chExt cx="1134111" cy="1393273"/>
          </a:xfrm>
        </p:grpSpPr>
        <p:cxnSp>
          <p:nvCxnSpPr>
            <p:cNvPr id="151" name="Straight Connector 150"/>
            <p:cNvCxnSpPr/>
            <p:nvPr/>
          </p:nvCxnSpPr>
          <p:spPr>
            <a:xfrm flipH="1">
              <a:off x="6904690" y="1920007"/>
              <a:ext cx="452302" cy="897100"/>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78" name="Picture 1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992" y="1423834"/>
              <a:ext cx="681809" cy="872082"/>
            </a:xfrm>
            <a:prstGeom prst="rect">
              <a:avLst/>
            </a:prstGeom>
          </p:spPr>
        </p:pic>
      </p:grpSp>
      <p:grpSp>
        <p:nvGrpSpPr>
          <p:cNvPr id="187" name="Group 186"/>
          <p:cNvGrpSpPr/>
          <p:nvPr/>
        </p:nvGrpSpPr>
        <p:grpSpPr>
          <a:xfrm>
            <a:off x="5298360" y="146381"/>
            <a:ext cx="1129513" cy="1408102"/>
            <a:chOff x="5298360" y="146381"/>
            <a:chExt cx="1129513" cy="1408102"/>
          </a:xfrm>
        </p:grpSpPr>
        <p:cxnSp>
          <p:nvCxnSpPr>
            <p:cNvPr id="144" name="Straight Connector 143"/>
            <p:cNvCxnSpPr/>
            <p:nvPr/>
          </p:nvCxnSpPr>
          <p:spPr>
            <a:xfrm flipH="1" flipV="1">
              <a:off x="5659001" y="922196"/>
              <a:ext cx="768872" cy="632287"/>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1" name="Picture 1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360" y="146381"/>
              <a:ext cx="721279" cy="885688"/>
            </a:xfrm>
            <a:prstGeom prst="rect">
              <a:avLst/>
            </a:prstGeom>
          </p:spPr>
        </p:pic>
      </p:grpSp>
      <p:grpSp>
        <p:nvGrpSpPr>
          <p:cNvPr id="188" name="Group 187"/>
          <p:cNvGrpSpPr/>
          <p:nvPr/>
        </p:nvGrpSpPr>
        <p:grpSpPr>
          <a:xfrm>
            <a:off x="6427873" y="115765"/>
            <a:ext cx="1063788" cy="1438718"/>
            <a:chOff x="6427873" y="115765"/>
            <a:chExt cx="1063788" cy="1438718"/>
          </a:xfrm>
        </p:grpSpPr>
        <p:cxnSp>
          <p:nvCxnSpPr>
            <p:cNvPr id="148" name="Straight Connector 147"/>
            <p:cNvCxnSpPr/>
            <p:nvPr/>
          </p:nvCxnSpPr>
          <p:spPr>
            <a:xfrm flipH="1">
              <a:off x="6427873" y="938747"/>
              <a:ext cx="669777" cy="615736"/>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2" name="Picture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417" y="115765"/>
              <a:ext cx="668244" cy="901598"/>
            </a:xfrm>
            <a:prstGeom prst="rect">
              <a:avLst/>
            </a:prstGeom>
          </p:spPr>
        </p:pic>
      </p:grpSp>
      <p:grpSp>
        <p:nvGrpSpPr>
          <p:cNvPr id="184" name="Group 183"/>
          <p:cNvGrpSpPr/>
          <p:nvPr/>
        </p:nvGrpSpPr>
        <p:grpSpPr>
          <a:xfrm>
            <a:off x="6597310" y="3897633"/>
            <a:ext cx="1156883" cy="1043126"/>
            <a:chOff x="6597310" y="3897633"/>
            <a:chExt cx="1156883" cy="1043126"/>
          </a:xfrm>
        </p:grpSpPr>
        <p:cxnSp>
          <p:nvCxnSpPr>
            <p:cNvPr id="158" name="Straight Connector 157"/>
            <p:cNvCxnSpPr/>
            <p:nvPr/>
          </p:nvCxnSpPr>
          <p:spPr>
            <a:xfrm flipH="1" flipV="1">
              <a:off x="6597310" y="3897633"/>
              <a:ext cx="475074" cy="635711"/>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183" name="Picture 1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384" y="4068677"/>
              <a:ext cx="681809" cy="872082"/>
            </a:xfrm>
            <a:prstGeom prst="rect">
              <a:avLst/>
            </a:prstGeom>
          </p:spPr>
        </p:pic>
      </p:grpSp>
    </p:spTree>
    <p:extLst>
      <p:ext uri="{BB962C8B-B14F-4D97-AF65-F5344CB8AC3E}">
        <p14:creationId xmlns:p14="http://schemas.microsoft.com/office/powerpoint/2010/main" val="12026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dirty="0" smtClean="0"/>
              <a:t>Demo topology</a:t>
            </a:r>
            <a:endParaRPr lang="en-US" dirty="0"/>
          </a:p>
        </p:txBody>
      </p:sp>
      <p:pic>
        <p:nvPicPr>
          <p:cNvPr id="3" name="Picture 56" descr="Network Cloud 1.png"/>
          <p:cNvPicPr>
            <a:picLocks noChangeAspect="1"/>
          </p:cNvPicPr>
          <p:nvPr/>
        </p:nvPicPr>
        <p:blipFill>
          <a:blip r:embed="rId3" cstate="print"/>
          <a:srcRect/>
          <a:stretch>
            <a:fillRect/>
          </a:stretch>
        </p:blipFill>
        <p:spPr bwMode="auto">
          <a:xfrm>
            <a:off x="5943585" y="2427755"/>
            <a:ext cx="1106516" cy="729010"/>
          </a:xfrm>
          <a:prstGeom prst="rect">
            <a:avLst/>
          </a:prstGeom>
          <a:noFill/>
          <a:ln w="9525">
            <a:noFill/>
            <a:miter lim="800000"/>
            <a:headEnd/>
            <a:tailEnd/>
          </a:ln>
        </p:spPr>
      </p:pic>
      <p:sp>
        <p:nvSpPr>
          <p:cNvPr id="16" name="TextBox 15"/>
          <p:cNvSpPr txBox="1"/>
          <p:nvPr/>
        </p:nvSpPr>
        <p:spPr>
          <a:xfrm>
            <a:off x="6333872" y="2725274"/>
            <a:ext cx="350261" cy="143037"/>
          </a:xfrm>
          <a:prstGeom prst="rect">
            <a:avLst/>
          </a:prstGeom>
          <a:ln>
            <a:noFill/>
          </a:ln>
        </p:spPr>
        <p:txBody>
          <a:bodyPr wrap="none" lIns="45643" tIns="22821" rIns="45643" bIns="22821" rtlCol="0">
            <a:spAutoFit/>
          </a:bodyPr>
          <a:lstStyle/>
          <a:p>
            <a:pPr algn="l">
              <a:lnSpc>
                <a:spcPct val="90000"/>
              </a:lnSpc>
            </a:pPr>
            <a:r>
              <a:rPr lang="en-US" sz="700" smtClean="0">
                <a:solidFill>
                  <a:schemeClr val="accent2"/>
                </a:solidFill>
                <a:latin typeface="Arial"/>
                <a:cs typeface="Arial"/>
              </a:rPr>
              <a:t>CORE</a:t>
            </a:r>
            <a:endParaRPr lang="en-US" sz="700" dirty="0" smtClean="0">
              <a:solidFill>
                <a:schemeClr val="accent2"/>
              </a:solidFill>
              <a:latin typeface="Arial"/>
              <a:cs typeface="Arial"/>
            </a:endParaRPr>
          </a:p>
        </p:txBody>
      </p:sp>
      <p:cxnSp>
        <p:nvCxnSpPr>
          <p:cNvPr id="8" name="Straight Connector 7"/>
          <p:cNvCxnSpPr>
            <a:stCxn id="3" idx="1"/>
            <a:endCxn id="354" idx="3"/>
          </p:cNvCxnSpPr>
          <p:nvPr/>
        </p:nvCxnSpPr>
        <p:spPr>
          <a:xfrm flipH="1" flipV="1">
            <a:off x="5390327" y="2786159"/>
            <a:ext cx="553258" cy="6101"/>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354" name="Picture 18" descr="Generic Router 1.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11522" y="2646756"/>
            <a:ext cx="278805" cy="278805"/>
          </a:xfrm>
          <a:prstGeom prst="rect">
            <a:avLst/>
          </a:prstGeom>
          <a:noFill/>
          <a:ln w="9525">
            <a:noFill/>
            <a:miter lim="800000"/>
            <a:headEnd/>
            <a:tailEnd/>
          </a:ln>
        </p:spPr>
      </p:pic>
      <p:cxnSp>
        <p:nvCxnSpPr>
          <p:cNvPr id="371" name="Straight Connector 370"/>
          <p:cNvCxnSpPr>
            <a:stCxn id="371" idx="1"/>
          </p:cNvCxnSpPr>
          <p:nvPr/>
        </p:nvCxnSpPr>
        <p:spPr>
          <a:xfrm rot="16200000" flipH="1">
            <a:off x="6252121" y="3418444"/>
            <a:ext cx="553258" cy="4532"/>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372" name="Picture 18" descr="Generic Router 1.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6200000">
            <a:off x="6391613" y="3697338"/>
            <a:ext cx="278805" cy="278805"/>
          </a:xfrm>
          <a:prstGeom prst="rect">
            <a:avLst/>
          </a:prstGeom>
          <a:noFill/>
          <a:ln w="9525">
            <a:noFill/>
            <a:miter lim="800000"/>
            <a:headEnd/>
            <a:tailEnd/>
          </a:ln>
        </p:spPr>
      </p:pic>
      <p:cxnSp>
        <p:nvCxnSpPr>
          <p:cNvPr id="374" name="Straight Connector 373"/>
          <p:cNvCxnSpPr>
            <a:endCxn id="74" idx="3"/>
          </p:cNvCxnSpPr>
          <p:nvPr/>
        </p:nvCxnSpPr>
        <p:spPr>
          <a:xfrm>
            <a:off x="6531016" y="3976144"/>
            <a:ext cx="741716" cy="218711"/>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a:stCxn id="3" idx="3"/>
            <a:endCxn id="377" idx="3"/>
          </p:cNvCxnSpPr>
          <p:nvPr/>
        </p:nvCxnSpPr>
        <p:spPr>
          <a:xfrm>
            <a:off x="7050101" y="2792260"/>
            <a:ext cx="531627" cy="4495"/>
          </a:xfrm>
          <a:prstGeom prst="line">
            <a:avLst/>
          </a:prstGeom>
          <a:ln w="0">
            <a:solidFill>
              <a:schemeClr val="tx1"/>
            </a:solidFill>
            <a:miter lim="800000"/>
          </a:ln>
          <a:effectLst/>
        </p:spPr>
        <p:style>
          <a:lnRef idx="2">
            <a:schemeClr val="accent1"/>
          </a:lnRef>
          <a:fillRef idx="0">
            <a:schemeClr val="accent1"/>
          </a:fillRef>
          <a:effectRef idx="1">
            <a:schemeClr val="accent1"/>
          </a:effectRef>
          <a:fontRef idx="minor">
            <a:schemeClr val="tx1"/>
          </a:fontRef>
        </p:style>
      </p:cxnSp>
      <p:pic>
        <p:nvPicPr>
          <p:cNvPr id="377" name="Picture 18" descr="Generic Router 1.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a:off x="7581728" y="2657353"/>
            <a:ext cx="278805" cy="278805"/>
          </a:xfrm>
          <a:prstGeom prst="rect">
            <a:avLst/>
          </a:prstGeom>
          <a:noFill/>
          <a:ln w="9525">
            <a:noFill/>
            <a:miter lim="800000"/>
            <a:headEnd/>
            <a:tailEnd/>
          </a:ln>
        </p:spPr>
      </p:pic>
      <p:sp>
        <p:nvSpPr>
          <p:cNvPr id="385" name="TextBox 384"/>
          <p:cNvSpPr txBox="1"/>
          <p:nvPr/>
        </p:nvSpPr>
        <p:spPr>
          <a:xfrm>
            <a:off x="5079684" y="2934989"/>
            <a:ext cx="371100" cy="184587"/>
          </a:xfrm>
          <a:prstGeom prst="rect">
            <a:avLst/>
          </a:prstGeom>
          <a:ln>
            <a:noFill/>
          </a:ln>
        </p:spPr>
        <p:txBody>
          <a:bodyPr wrap="none" lIns="45643" tIns="22821" rIns="45643" bIns="22821" rtlCol="0">
            <a:spAutoFit/>
          </a:bodyPr>
          <a:lstStyle/>
          <a:p>
            <a:pPr algn="l">
              <a:lnSpc>
                <a:spcPct val="90000"/>
              </a:lnSpc>
            </a:pPr>
            <a:r>
              <a:rPr lang="en-US" sz="1000" b="1" dirty="0" smtClean="0">
                <a:solidFill>
                  <a:schemeClr val="accent2"/>
                </a:solidFill>
                <a:latin typeface="Arial"/>
                <a:cs typeface="Arial"/>
              </a:rPr>
              <a:t>HAN</a:t>
            </a:r>
          </a:p>
        </p:txBody>
      </p:sp>
      <p:sp>
        <p:nvSpPr>
          <p:cNvPr id="386" name="TextBox 385"/>
          <p:cNvSpPr txBox="1"/>
          <p:nvPr/>
        </p:nvSpPr>
        <p:spPr>
          <a:xfrm>
            <a:off x="3707358" y="1805427"/>
            <a:ext cx="617962"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TOYOTA</a:t>
            </a:r>
          </a:p>
        </p:txBody>
      </p:sp>
      <p:sp>
        <p:nvSpPr>
          <p:cNvPr id="388" name="TextBox 387"/>
          <p:cNvSpPr txBox="1"/>
          <p:nvPr/>
        </p:nvSpPr>
        <p:spPr>
          <a:xfrm>
            <a:off x="7400197" y="2934518"/>
            <a:ext cx="369497" cy="184587"/>
          </a:xfrm>
          <a:prstGeom prst="rect">
            <a:avLst/>
          </a:prstGeom>
          <a:ln>
            <a:noFill/>
          </a:ln>
        </p:spPr>
        <p:txBody>
          <a:bodyPr wrap="none" lIns="45643" tIns="22821" rIns="45643" bIns="22821" rtlCol="0">
            <a:spAutoFit/>
          </a:bodyPr>
          <a:lstStyle/>
          <a:p>
            <a:pPr algn="l">
              <a:lnSpc>
                <a:spcPct val="90000"/>
              </a:lnSpc>
            </a:pPr>
            <a:r>
              <a:rPr lang="en-US" sz="1000" b="1" dirty="0" smtClean="0">
                <a:solidFill>
                  <a:schemeClr val="accent2"/>
                </a:solidFill>
                <a:latin typeface="Arial"/>
                <a:cs typeface="Arial"/>
              </a:rPr>
              <a:t>SGN</a:t>
            </a:r>
          </a:p>
        </p:txBody>
      </p:sp>
      <p:sp>
        <p:nvSpPr>
          <p:cNvPr id="389" name="TextBox 388"/>
          <p:cNvSpPr txBox="1"/>
          <p:nvPr/>
        </p:nvSpPr>
        <p:spPr>
          <a:xfrm>
            <a:off x="6041785" y="3750789"/>
            <a:ext cx="371100" cy="184587"/>
          </a:xfrm>
          <a:prstGeom prst="rect">
            <a:avLst/>
          </a:prstGeom>
          <a:ln>
            <a:noFill/>
          </a:ln>
        </p:spPr>
        <p:txBody>
          <a:bodyPr wrap="none" lIns="45643" tIns="22821" rIns="45643" bIns="22821" rtlCol="0">
            <a:spAutoFit/>
          </a:bodyPr>
          <a:lstStyle/>
          <a:p>
            <a:pPr algn="l">
              <a:lnSpc>
                <a:spcPct val="90000"/>
              </a:lnSpc>
            </a:pPr>
            <a:r>
              <a:rPr lang="en-US" sz="1000" b="1" dirty="0" smtClean="0">
                <a:solidFill>
                  <a:schemeClr val="accent2"/>
                </a:solidFill>
                <a:latin typeface="Arial"/>
                <a:cs typeface="Arial"/>
              </a:rPr>
              <a:t>DAD</a:t>
            </a:r>
          </a:p>
        </p:txBody>
      </p:sp>
      <p:cxnSp>
        <p:nvCxnSpPr>
          <p:cNvPr id="393" name="Straight Connector 392"/>
          <p:cNvCxnSpPr/>
          <p:nvPr/>
        </p:nvCxnSpPr>
        <p:spPr>
          <a:xfrm flipV="1">
            <a:off x="5390327" y="1438928"/>
            <a:ext cx="1185500" cy="1109515"/>
          </a:xfrm>
          <a:prstGeom prst="line">
            <a:avLst/>
          </a:prstGeom>
          <a:ln w="0">
            <a:solidFill>
              <a:schemeClr val="tx1"/>
            </a:solidFill>
            <a:prstDash val="dash"/>
            <a:miter lim="800000"/>
            <a:headEnd type="stealth"/>
          </a:ln>
          <a:effectLst/>
        </p:spPr>
        <p:style>
          <a:lnRef idx="2">
            <a:schemeClr val="accent1"/>
          </a:lnRef>
          <a:fillRef idx="0">
            <a:schemeClr val="accent1"/>
          </a:fillRef>
          <a:effectRef idx="1">
            <a:schemeClr val="accent1"/>
          </a:effectRef>
          <a:fontRef idx="minor">
            <a:schemeClr val="tx1"/>
          </a:fontRef>
        </p:style>
      </p:cxnSp>
      <p:pic>
        <p:nvPicPr>
          <p:cNvPr id="397" name="Picture 64" descr="software_generic_gray.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55397" y="1032344"/>
            <a:ext cx="405525" cy="39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8" name="TextBox 397"/>
          <p:cNvSpPr txBox="1"/>
          <p:nvPr/>
        </p:nvSpPr>
        <p:spPr>
          <a:xfrm>
            <a:off x="6216024" y="832358"/>
            <a:ext cx="661244" cy="191512"/>
          </a:xfrm>
          <a:prstGeom prst="rect">
            <a:avLst/>
          </a:prstGeom>
          <a:ln>
            <a:noFill/>
          </a:ln>
        </p:spPr>
        <p:txBody>
          <a:bodyPr wrap="none" lIns="45643" tIns="22821" rIns="45643" bIns="22821" rtlCol="0">
            <a:spAutoFit/>
          </a:bodyPr>
          <a:lstStyle/>
          <a:p>
            <a:pPr algn="l">
              <a:lnSpc>
                <a:spcPct val="90000"/>
              </a:lnSpc>
            </a:pPr>
            <a:r>
              <a:rPr lang="en-US" sz="1050" dirty="0" smtClean="0">
                <a:solidFill>
                  <a:schemeClr val="accent2"/>
                </a:solidFill>
                <a:latin typeface="Arial"/>
                <a:cs typeface="Arial"/>
              </a:rPr>
              <a:t>ANSIBLE</a:t>
            </a:r>
          </a:p>
        </p:txBody>
      </p:sp>
      <p:cxnSp>
        <p:nvCxnSpPr>
          <p:cNvPr id="410" name="Straight Connector 409"/>
          <p:cNvCxnSpPr/>
          <p:nvPr/>
        </p:nvCxnSpPr>
        <p:spPr>
          <a:xfrm flipH="1" flipV="1">
            <a:off x="6575828" y="1438927"/>
            <a:ext cx="1005900" cy="1109516"/>
          </a:xfrm>
          <a:prstGeom prst="line">
            <a:avLst/>
          </a:prstGeom>
          <a:ln w="0">
            <a:solidFill>
              <a:schemeClr val="tx1"/>
            </a:solidFill>
            <a:prstDash val="dash"/>
            <a:miter lim="800000"/>
            <a:headEnd type="stealth"/>
          </a:ln>
          <a:effectLst/>
        </p:spPr>
        <p:style>
          <a:lnRef idx="2">
            <a:schemeClr val="accent1"/>
          </a:lnRef>
          <a:fillRef idx="0">
            <a:schemeClr val="accent1"/>
          </a:fillRef>
          <a:effectRef idx="1">
            <a:schemeClr val="accent1"/>
          </a:effectRef>
          <a:fontRef idx="minor">
            <a:schemeClr val="tx1"/>
          </a:fontRef>
        </p:style>
      </p:cxnSp>
      <p:sp>
        <p:nvSpPr>
          <p:cNvPr id="413" name="Freeform 412"/>
          <p:cNvSpPr/>
          <p:nvPr/>
        </p:nvSpPr>
        <p:spPr>
          <a:xfrm>
            <a:off x="6575569" y="1426693"/>
            <a:ext cx="617721" cy="2298033"/>
          </a:xfrm>
          <a:custGeom>
            <a:avLst/>
            <a:gdLst>
              <a:gd name="connsiteX0" fmla="*/ 116958 w 617721"/>
              <a:gd name="connsiteY0" fmla="*/ 2413591 h 2413591"/>
              <a:gd name="connsiteX1" fmla="*/ 616688 w 617721"/>
              <a:gd name="connsiteY1" fmla="*/ 1371600 h 2413591"/>
              <a:gd name="connsiteX2" fmla="*/ 0 w 617721"/>
              <a:gd name="connsiteY2" fmla="*/ 0 h 2413591"/>
              <a:gd name="connsiteX3" fmla="*/ 0 w 617721"/>
              <a:gd name="connsiteY3" fmla="*/ 0 h 2413591"/>
            </a:gdLst>
            <a:ahLst/>
            <a:cxnLst>
              <a:cxn ang="0">
                <a:pos x="connsiteX0" y="connsiteY0"/>
              </a:cxn>
              <a:cxn ang="0">
                <a:pos x="connsiteX1" y="connsiteY1"/>
              </a:cxn>
              <a:cxn ang="0">
                <a:pos x="connsiteX2" y="connsiteY2"/>
              </a:cxn>
              <a:cxn ang="0">
                <a:pos x="connsiteX3" y="connsiteY3"/>
              </a:cxn>
            </a:cxnLst>
            <a:rect l="l" t="t" r="r" b="b"/>
            <a:pathLst>
              <a:path w="617721" h="2413591">
                <a:moveTo>
                  <a:pt x="116958" y="2413591"/>
                </a:moveTo>
                <a:cubicBezTo>
                  <a:pt x="376569" y="2093728"/>
                  <a:pt x="636181" y="1773865"/>
                  <a:pt x="616688" y="1371600"/>
                </a:cubicBezTo>
                <a:cubicBezTo>
                  <a:pt x="597195" y="969335"/>
                  <a:pt x="0" y="0"/>
                  <a:pt x="0" y="0"/>
                </a:cubicBezTo>
                <a:lnTo>
                  <a:pt x="0" y="0"/>
                </a:lnTo>
              </a:path>
            </a:pathLst>
          </a:custGeom>
          <a:ln w="0">
            <a:solidFill>
              <a:schemeClr val="tx1"/>
            </a:solidFill>
            <a:prstDash val="dash"/>
            <a:miter lim="800000"/>
            <a:head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TextBox 41"/>
          <p:cNvSpPr txBox="1"/>
          <p:nvPr/>
        </p:nvSpPr>
        <p:spPr>
          <a:xfrm>
            <a:off x="8538063" y="1879719"/>
            <a:ext cx="496134"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TESLA</a:t>
            </a:r>
          </a:p>
        </p:txBody>
      </p:sp>
      <p:sp>
        <p:nvSpPr>
          <p:cNvPr id="43" name="TextBox 42"/>
          <p:cNvSpPr txBox="1"/>
          <p:nvPr/>
        </p:nvSpPr>
        <p:spPr>
          <a:xfrm>
            <a:off x="8556595" y="3540139"/>
            <a:ext cx="555446"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HONDA</a:t>
            </a:r>
          </a:p>
        </p:txBody>
      </p:sp>
      <p:grpSp>
        <p:nvGrpSpPr>
          <p:cNvPr id="7" name="Group 6"/>
          <p:cNvGrpSpPr/>
          <p:nvPr/>
        </p:nvGrpSpPr>
        <p:grpSpPr>
          <a:xfrm rot="3251929">
            <a:off x="4257096" y="1691454"/>
            <a:ext cx="392609" cy="829447"/>
            <a:chOff x="1934804" y="1798233"/>
            <a:chExt cx="392609" cy="829447"/>
          </a:xfrm>
        </p:grpSpPr>
        <p:pic>
          <p:nvPicPr>
            <p:cNvPr id="355"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44"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46"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47"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48"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grpSp>
        <p:nvGrpSpPr>
          <p:cNvPr id="51" name="Group 50"/>
          <p:cNvGrpSpPr/>
          <p:nvPr/>
        </p:nvGrpSpPr>
        <p:grpSpPr>
          <a:xfrm rot="18695249">
            <a:off x="4241399" y="2807281"/>
            <a:ext cx="392609" cy="829447"/>
            <a:chOff x="1934804" y="1798233"/>
            <a:chExt cx="392609" cy="829447"/>
          </a:xfrm>
        </p:grpSpPr>
        <p:pic>
          <p:nvPicPr>
            <p:cNvPr id="52"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53"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54"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55"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56"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grpSp>
        <p:nvGrpSpPr>
          <p:cNvPr id="57" name="Group 56"/>
          <p:cNvGrpSpPr/>
          <p:nvPr/>
        </p:nvGrpSpPr>
        <p:grpSpPr>
          <a:xfrm rot="19069833">
            <a:off x="5638405" y="4185680"/>
            <a:ext cx="392609" cy="829447"/>
            <a:chOff x="1934804" y="1798233"/>
            <a:chExt cx="392609" cy="829447"/>
          </a:xfrm>
        </p:grpSpPr>
        <p:pic>
          <p:nvPicPr>
            <p:cNvPr id="58"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59"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60"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61"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62"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grpSp>
        <p:nvGrpSpPr>
          <p:cNvPr id="69" name="Group 68"/>
          <p:cNvGrpSpPr/>
          <p:nvPr/>
        </p:nvGrpSpPr>
        <p:grpSpPr>
          <a:xfrm rot="12901683">
            <a:off x="7045634" y="4162272"/>
            <a:ext cx="392609" cy="829447"/>
            <a:chOff x="1934804" y="1798233"/>
            <a:chExt cx="392609" cy="829447"/>
          </a:xfrm>
        </p:grpSpPr>
        <p:pic>
          <p:nvPicPr>
            <p:cNvPr id="70"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71"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72"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73"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74" name="Picture 19" descr="Generic Router 2.png"/>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cxnSp>
        <p:nvCxnSpPr>
          <p:cNvPr id="76" name="Straight Connector 75"/>
          <p:cNvCxnSpPr>
            <a:stCxn id="372" idx="1"/>
            <a:endCxn id="73" idx="3"/>
          </p:cNvCxnSpPr>
          <p:nvPr/>
        </p:nvCxnSpPr>
        <p:spPr>
          <a:xfrm>
            <a:off x="6531016" y="3976143"/>
            <a:ext cx="775564" cy="416091"/>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372" idx="1"/>
            <a:endCxn id="72" idx="3"/>
          </p:cNvCxnSpPr>
          <p:nvPr/>
        </p:nvCxnSpPr>
        <p:spPr>
          <a:xfrm>
            <a:off x="6531016" y="3976143"/>
            <a:ext cx="731547" cy="620305"/>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372" idx="1"/>
            <a:endCxn id="71" idx="3"/>
          </p:cNvCxnSpPr>
          <p:nvPr/>
        </p:nvCxnSpPr>
        <p:spPr>
          <a:xfrm>
            <a:off x="6531016" y="3976143"/>
            <a:ext cx="558660" cy="73426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372" idx="1"/>
            <a:endCxn id="70" idx="3"/>
          </p:cNvCxnSpPr>
          <p:nvPr/>
        </p:nvCxnSpPr>
        <p:spPr>
          <a:xfrm>
            <a:off x="6531016" y="3976143"/>
            <a:ext cx="360418" cy="758896"/>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372" idx="1"/>
            <a:endCxn id="62" idx="3"/>
          </p:cNvCxnSpPr>
          <p:nvPr/>
        </p:nvCxnSpPr>
        <p:spPr>
          <a:xfrm flipH="1">
            <a:off x="6200525" y="3976143"/>
            <a:ext cx="330491" cy="738968"/>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372" idx="1"/>
            <a:endCxn id="61" idx="3"/>
          </p:cNvCxnSpPr>
          <p:nvPr/>
        </p:nvCxnSpPr>
        <p:spPr>
          <a:xfrm flipH="1">
            <a:off x="6000553" y="3976143"/>
            <a:ext cx="530463" cy="728237"/>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372" idx="1"/>
            <a:endCxn id="60" idx="3"/>
          </p:cNvCxnSpPr>
          <p:nvPr/>
        </p:nvCxnSpPr>
        <p:spPr>
          <a:xfrm flipH="1">
            <a:off x="5811170" y="3976143"/>
            <a:ext cx="719846" cy="640063"/>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372" idx="1"/>
            <a:endCxn id="59" idx="3"/>
          </p:cNvCxnSpPr>
          <p:nvPr/>
        </p:nvCxnSpPr>
        <p:spPr>
          <a:xfrm flipH="1">
            <a:off x="5738358" y="3976143"/>
            <a:ext cx="792658" cy="446223"/>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372" idx="1"/>
            <a:endCxn id="58" idx="3"/>
          </p:cNvCxnSpPr>
          <p:nvPr/>
        </p:nvCxnSpPr>
        <p:spPr>
          <a:xfrm flipH="1">
            <a:off x="5758264" y="3976143"/>
            <a:ext cx="772752" cy="247449"/>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354" idx="1"/>
            <a:endCxn id="56" idx="3"/>
          </p:cNvCxnSpPr>
          <p:nvPr/>
        </p:nvCxnSpPr>
        <p:spPr>
          <a:xfrm flipH="1">
            <a:off x="4813824" y="2786159"/>
            <a:ext cx="297698" cy="510091"/>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354" idx="1"/>
            <a:endCxn id="55" idx="3"/>
          </p:cNvCxnSpPr>
          <p:nvPr/>
        </p:nvCxnSpPr>
        <p:spPr>
          <a:xfrm flipH="1">
            <a:off x="4613871" y="2786159"/>
            <a:ext cx="497651" cy="52117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354" idx="1"/>
            <a:endCxn id="54" idx="3"/>
          </p:cNvCxnSpPr>
          <p:nvPr/>
        </p:nvCxnSpPr>
        <p:spPr>
          <a:xfrm flipH="1">
            <a:off x="4416022" y="2786159"/>
            <a:ext cx="695500" cy="454113"/>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354" idx="1"/>
            <a:endCxn id="53" idx="3"/>
          </p:cNvCxnSpPr>
          <p:nvPr/>
        </p:nvCxnSpPr>
        <p:spPr>
          <a:xfrm flipH="1">
            <a:off x="4322562" y="2786159"/>
            <a:ext cx="788960" cy="269341"/>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354" idx="1"/>
            <a:endCxn id="52" idx="3"/>
          </p:cNvCxnSpPr>
          <p:nvPr/>
        </p:nvCxnSpPr>
        <p:spPr>
          <a:xfrm flipH="1">
            <a:off x="4320734" y="2786159"/>
            <a:ext cx="790788" cy="69582"/>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354" idx="1"/>
            <a:endCxn id="48" idx="3"/>
          </p:cNvCxnSpPr>
          <p:nvPr/>
        </p:nvCxnSpPr>
        <p:spPr>
          <a:xfrm flipH="1" flipV="1">
            <a:off x="4298825" y="2457014"/>
            <a:ext cx="812697" cy="329145"/>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354" idx="1"/>
            <a:endCxn id="47" idx="3"/>
          </p:cNvCxnSpPr>
          <p:nvPr/>
        </p:nvCxnSpPr>
        <p:spPr>
          <a:xfrm flipH="1" flipV="1">
            <a:off x="4331671" y="2259465"/>
            <a:ext cx="779851" cy="526694"/>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354" idx="1"/>
            <a:endCxn id="46" idx="3"/>
          </p:cNvCxnSpPr>
          <p:nvPr/>
        </p:nvCxnSpPr>
        <p:spPr>
          <a:xfrm flipH="1" flipV="1">
            <a:off x="4440307" y="2081031"/>
            <a:ext cx="671215" cy="705128"/>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354" idx="1"/>
            <a:endCxn id="44" idx="3"/>
          </p:cNvCxnSpPr>
          <p:nvPr/>
        </p:nvCxnSpPr>
        <p:spPr>
          <a:xfrm flipH="1" flipV="1">
            <a:off x="4641027" y="2030169"/>
            <a:ext cx="470495" cy="75599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354" idx="1"/>
            <a:endCxn id="355" idx="3"/>
          </p:cNvCxnSpPr>
          <p:nvPr/>
        </p:nvCxnSpPr>
        <p:spPr>
          <a:xfrm flipH="1" flipV="1">
            <a:off x="4836366" y="2071999"/>
            <a:ext cx="275156" cy="71416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7430920" y="4622817"/>
            <a:ext cx="617962"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TOYOTA</a:t>
            </a:r>
          </a:p>
        </p:txBody>
      </p:sp>
      <p:sp>
        <p:nvSpPr>
          <p:cNvPr id="135" name="TextBox 134"/>
          <p:cNvSpPr txBox="1"/>
          <p:nvPr/>
        </p:nvSpPr>
        <p:spPr>
          <a:xfrm>
            <a:off x="3825267" y="3339435"/>
            <a:ext cx="496134"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TESLA</a:t>
            </a:r>
          </a:p>
        </p:txBody>
      </p:sp>
      <p:sp>
        <p:nvSpPr>
          <p:cNvPr id="136" name="TextBox 135"/>
          <p:cNvSpPr txBox="1"/>
          <p:nvPr/>
        </p:nvSpPr>
        <p:spPr>
          <a:xfrm>
            <a:off x="5104178" y="4660335"/>
            <a:ext cx="555446" cy="184587"/>
          </a:xfrm>
          <a:prstGeom prst="rect">
            <a:avLst/>
          </a:prstGeom>
          <a:ln>
            <a:noFill/>
          </a:ln>
        </p:spPr>
        <p:txBody>
          <a:bodyPr wrap="none" lIns="45643" tIns="22821" rIns="45643" bIns="22821" rtlCol="0">
            <a:spAutoFit/>
          </a:bodyPr>
          <a:lstStyle/>
          <a:p>
            <a:pPr algn="l">
              <a:lnSpc>
                <a:spcPct val="90000"/>
              </a:lnSpc>
            </a:pPr>
            <a:r>
              <a:rPr lang="en-US" sz="1000" dirty="0" smtClean="0">
                <a:solidFill>
                  <a:schemeClr val="accent2"/>
                </a:solidFill>
                <a:latin typeface="Arial"/>
                <a:cs typeface="Arial"/>
              </a:rPr>
              <a:t>HONDA</a:t>
            </a:r>
          </a:p>
        </p:txBody>
      </p:sp>
      <p:grpSp>
        <p:nvGrpSpPr>
          <p:cNvPr id="137" name="Group 136"/>
          <p:cNvGrpSpPr/>
          <p:nvPr/>
        </p:nvGrpSpPr>
        <p:grpSpPr>
          <a:xfrm rot="7593224">
            <a:off x="8212452" y="1779131"/>
            <a:ext cx="392609" cy="829447"/>
            <a:chOff x="1934804" y="1798233"/>
            <a:chExt cx="392609" cy="829447"/>
          </a:xfrm>
        </p:grpSpPr>
        <p:pic>
          <p:nvPicPr>
            <p:cNvPr id="138"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139"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140"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141"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142" name="Picture 19" descr="Generic Router 2.png"/>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cxnSp>
        <p:nvCxnSpPr>
          <p:cNvPr id="143" name="Straight Connector 142"/>
          <p:cNvCxnSpPr>
            <a:stCxn id="377" idx="1"/>
            <a:endCxn id="138" idx="3"/>
          </p:cNvCxnSpPr>
          <p:nvPr/>
        </p:nvCxnSpPr>
        <p:spPr>
          <a:xfrm flipV="1">
            <a:off x="7860533" y="2548443"/>
            <a:ext cx="696878" cy="248312"/>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377" idx="1"/>
            <a:endCxn id="139" idx="3"/>
          </p:cNvCxnSpPr>
          <p:nvPr/>
        </p:nvCxnSpPr>
        <p:spPr>
          <a:xfrm flipV="1">
            <a:off x="7860533" y="2349615"/>
            <a:ext cx="677530" cy="44714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377" idx="1"/>
            <a:endCxn id="140" idx="3"/>
          </p:cNvCxnSpPr>
          <p:nvPr/>
        </p:nvCxnSpPr>
        <p:spPr>
          <a:xfrm flipV="1">
            <a:off x="7860533" y="2173755"/>
            <a:ext cx="568218" cy="623000"/>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377" idx="1"/>
            <a:endCxn id="141" idx="3"/>
          </p:cNvCxnSpPr>
          <p:nvPr/>
        </p:nvCxnSpPr>
        <p:spPr>
          <a:xfrm flipV="1">
            <a:off x="7860533" y="2124317"/>
            <a:ext cx="365249" cy="672438"/>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377" idx="1"/>
            <a:endCxn id="142" idx="3"/>
          </p:cNvCxnSpPr>
          <p:nvPr/>
        </p:nvCxnSpPr>
        <p:spPr>
          <a:xfrm flipV="1">
            <a:off x="7860533" y="2152897"/>
            <a:ext cx="167039" cy="643858"/>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grpSp>
        <p:nvGrpSpPr>
          <p:cNvPr id="164" name="Group 163"/>
          <p:cNvGrpSpPr/>
          <p:nvPr/>
        </p:nvGrpSpPr>
        <p:grpSpPr>
          <a:xfrm rot="14110326">
            <a:off x="8222082" y="2951134"/>
            <a:ext cx="392609" cy="829447"/>
            <a:chOff x="1934804" y="1798233"/>
            <a:chExt cx="392609" cy="829447"/>
          </a:xfrm>
        </p:grpSpPr>
        <p:pic>
          <p:nvPicPr>
            <p:cNvPr id="165"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159163" y="1798233"/>
              <a:ext cx="168250" cy="168250"/>
            </a:xfrm>
            <a:prstGeom prst="rect">
              <a:avLst/>
            </a:prstGeom>
            <a:noFill/>
            <a:ln w="9525">
              <a:noFill/>
              <a:miter lim="800000"/>
              <a:headEnd/>
              <a:tailEnd/>
            </a:ln>
          </p:spPr>
        </p:pic>
        <p:pic>
          <p:nvPicPr>
            <p:cNvPr id="166"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010968" y="1932193"/>
              <a:ext cx="168250" cy="168250"/>
            </a:xfrm>
            <a:prstGeom prst="rect">
              <a:avLst/>
            </a:prstGeom>
            <a:noFill/>
            <a:ln w="9525">
              <a:noFill/>
              <a:miter lim="800000"/>
              <a:headEnd/>
              <a:tailEnd/>
            </a:ln>
          </p:spPr>
        </p:pic>
        <p:pic>
          <p:nvPicPr>
            <p:cNvPr id="167"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1934804" y="2124741"/>
              <a:ext cx="168250" cy="168250"/>
            </a:xfrm>
            <a:prstGeom prst="rect">
              <a:avLst/>
            </a:prstGeom>
            <a:noFill/>
            <a:ln w="9525">
              <a:noFill/>
              <a:miter lim="800000"/>
              <a:headEnd/>
              <a:tailEnd/>
            </a:ln>
          </p:spPr>
        </p:pic>
        <p:pic>
          <p:nvPicPr>
            <p:cNvPr id="168"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015974" y="2317230"/>
              <a:ext cx="168250" cy="168250"/>
            </a:xfrm>
            <a:prstGeom prst="rect">
              <a:avLst/>
            </a:prstGeom>
            <a:noFill/>
            <a:ln w="9525">
              <a:noFill/>
              <a:miter lim="800000"/>
              <a:headEnd/>
              <a:tailEnd/>
            </a:ln>
          </p:spPr>
        </p:pic>
        <p:pic>
          <p:nvPicPr>
            <p:cNvPr id="169" name="Picture 19" descr="Generic Router 2.png"/>
            <p:cNvPicPr>
              <a:picLocks noChangeAspect="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156982" y="2459430"/>
              <a:ext cx="168250" cy="168250"/>
            </a:xfrm>
            <a:prstGeom prst="rect">
              <a:avLst/>
            </a:prstGeom>
            <a:noFill/>
            <a:ln w="9525">
              <a:noFill/>
              <a:miter lim="800000"/>
              <a:headEnd/>
              <a:tailEnd/>
            </a:ln>
          </p:spPr>
        </p:pic>
      </p:grpSp>
      <p:cxnSp>
        <p:nvCxnSpPr>
          <p:cNvPr id="170" name="Straight Connector 169"/>
          <p:cNvCxnSpPr>
            <a:stCxn id="377" idx="1"/>
            <a:endCxn id="165" idx="3"/>
          </p:cNvCxnSpPr>
          <p:nvPr/>
        </p:nvCxnSpPr>
        <p:spPr>
          <a:xfrm>
            <a:off x="7860533" y="2796755"/>
            <a:ext cx="174363" cy="596771"/>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377" idx="1"/>
            <a:endCxn id="166" idx="1"/>
          </p:cNvCxnSpPr>
          <p:nvPr/>
        </p:nvCxnSpPr>
        <p:spPr>
          <a:xfrm>
            <a:off x="7860533" y="2796755"/>
            <a:ext cx="465053" cy="780025"/>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377" idx="1"/>
            <a:endCxn id="167" idx="3"/>
          </p:cNvCxnSpPr>
          <p:nvPr/>
        </p:nvCxnSpPr>
        <p:spPr>
          <a:xfrm>
            <a:off x="7860533" y="2796755"/>
            <a:ext cx="570518" cy="594468"/>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377" idx="1"/>
            <a:endCxn id="169" idx="3"/>
          </p:cNvCxnSpPr>
          <p:nvPr/>
        </p:nvCxnSpPr>
        <p:spPr>
          <a:xfrm>
            <a:off x="7860533" y="2796755"/>
            <a:ext cx="718366" cy="220943"/>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377" idx="1"/>
            <a:endCxn id="168" idx="3"/>
          </p:cNvCxnSpPr>
          <p:nvPr/>
        </p:nvCxnSpPr>
        <p:spPr>
          <a:xfrm>
            <a:off x="7860533" y="2796755"/>
            <a:ext cx="682169" cy="417904"/>
          </a:xfrm>
          <a:prstGeom prst="line">
            <a:avLst/>
          </a:prstGeom>
          <a:ln w="0">
            <a:solidFill>
              <a:schemeClr val="bg2"/>
            </a:solidFill>
            <a:prstDash val="sysDash"/>
            <a:miter lim="800000"/>
          </a:ln>
          <a:effectLst/>
        </p:spPr>
        <p:style>
          <a:lnRef idx="2">
            <a:schemeClr val="accent1"/>
          </a:lnRef>
          <a:fillRef idx="0">
            <a:schemeClr val="accent1"/>
          </a:fillRef>
          <a:effectRef idx="1">
            <a:schemeClr val="accent1"/>
          </a:effectRef>
          <a:fontRef idx="minor">
            <a:schemeClr val="tx1"/>
          </a:fontRef>
        </p:style>
      </p:cxnSp>
      <p:sp>
        <p:nvSpPr>
          <p:cNvPr id="191" name="Content Placeholder 2"/>
          <p:cNvSpPr txBox="1">
            <a:spLocks/>
          </p:cNvSpPr>
          <p:nvPr/>
        </p:nvSpPr>
        <p:spPr>
          <a:xfrm>
            <a:off x="-22488" y="1479823"/>
            <a:ext cx="3571126" cy="3039676"/>
          </a:xfrm>
          <a:prstGeom prst="rect">
            <a:avLst/>
          </a:prstGeom>
        </p:spPr>
        <p:txBody>
          <a:bodyPr/>
          <a:lst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a:lstStyle>
          <a:p>
            <a:r>
              <a:rPr lang="en-US" sz="1800" dirty="0" smtClean="0"/>
              <a:t>Each city represented by a PE router (</a:t>
            </a:r>
            <a:r>
              <a:rPr lang="en-US" sz="1800" dirty="0" err="1" smtClean="0"/>
              <a:t>vMX</a:t>
            </a:r>
            <a:r>
              <a:rPr lang="en-US" sz="1800" dirty="0" smtClean="0"/>
              <a:t>)</a:t>
            </a:r>
          </a:p>
          <a:p>
            <a:endParaRPr lang="en-US" sz="1800" dirty="0" smtClean="0"/>
          </a:p>
          <a:p>
            <a:r>
              <a:rPr lang="en-US" sz="1800" dirty="0" smtClean="0"/>
              <a:t>Brown-field network with basic infrastructure already provisioned (IGP, MP-BGP)</a:t>
            </a:r>
          </a:p>
          <a:p>
            <a:endParaRPr lang="en-US" sz="1800" dirty="0"/>
          </a:p>
          <a:p>
            <a:r>
              <a:rPr lang="en-US" sz="1800" dirty="0" smtClean="0"/>
              <a:t>All PE routers have NETCONF-SSH enabled</a:t>
            </a:r>
          </a:p>
        </p:txBody>
      </p:sp>
    </p:spTree>
    <p:extLst>
      <p:ext uri="{BB962C8B-B14F-4D97-AF65-F5344CB8AC3E}">
        <p14:creationId xmlns:p14="http://schemas.microsoft.com/office/powerpoint/2010/main" val="18889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734" y="1393903"/>
            <a:ext cx="5736807" cy="3334092"/>
          </a:xfrm>
        </p:spPr>
        <p:txBody>
          <a:bodyPr/>
          <a:lstStyle/>
          <a:p>
            <a:r>
              <a:rPr lang="en-US" dirty="0" smtClean="0"/>
              <a:t>Capture user input in a YAML file</a:t>
            </a:r>
            <a:endParaRPr lang="en-US" dirty="0"/>
          </a:p>
          <a:p>
            <a:endParaRPr lang="en-US" dirty="0" smtClean="0"/>
          </a:p>
          <a:p>
            <a:r>
              <a:rPr lang="en-US" dirty="0" smtClean="0"/>
              <a:t>File can be generic or be-spoke</a:t>
            </a:r>
          </a:p>
          <a:p>
            <a:pPr lvl="1"/>
            <a:r>
              <a:rPr lang="en-US" dirty="0" smtClean="0"/>
              <a:t>Generic files reduce user-input and increase automation</a:t>
            </a:r>
          </a:p>
          <a:p>
            <a:pPr lvl="1"/>
            <a:r>
              <a:rPr lang="en-US" dirty="0" smtClean="0"/>
              <a:t>Be-spoke files provide customization</a:t>
            </a:r>
          </a:p>
          <a:p>
            <a:endParaRPr lang="en-US" dirty="0" smtClean="0"/>
          </a:p>
          <a:p>
            <a:r>
              <a:rPr lang="en-US" dirty="0" smtClean="0"/>
              <a:t>Apply templates to user input to generate variables</a:t>
            </a:r>
            <a:endParaRPr lang="en-US" dirty="0"/>
          </a:p>
        </p:txBody>
      </p:sp>
      <p:sp>
        <p:nvSpPr>
          <p:cNvPr id="7" name="Rectangle 6"/>
          <p:cNvSpPr/>
          <p:nvPr/>
        </p:nvSpPr>
        <p:spPr>
          <a:xfrm>
            <a:off x="6365117" y="409752"/>
            <a:ext cx="203132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Sample User Input (YAML)</a:t>
            </a:r>
            <a:endParaRPr lang="en-US" sz="1100" dirty="0">
              <a:solidFill>
                <a:schemeClr val="accent2"/>
              </a:solidFill>
              <a:latin typeface="Consolas" charset="0"/>
              <a:ea typeface="Consolas" charset="0"/>
              <a:cs typeface="Consolas" charset="0"/>
            </a:endParaRPr>
          </a:p>
        </p:txBody>
      </p:sp>
      <p:sp>
        <p:nvSpPr>
          <p:cNvPr id="8"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Step 1: User input</a:t>
            </a:r>
            <a:endParaRPr lang="en-US" dirty="0"/>
          </a:p>
        </p:txBody>
      </p:sp>
      <p:pic>
        <p:nvPicPr>
          <p:cNvPr id="6" name="Picture 5"/>
          <p:cNvPicPr>
            <a:picLocks noChangeAspect="1"/>
          </p:cNvPicPr>
          <p:nvPr/>
        </p:nvPicPr>
        <p:blipFill>
          <a:blip r:embed="rId2"/>
          <a:stretch>
            <a:fillRect/>
          </a:stretch>
        </p:blipFill>
        <p:spPr>
          <a:xfrm>
            <a:off x="6409295" y="238970"/>
            <a:ext cx="2174266" cy="463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0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3238" y="1053604"/>
            <a:ext cx="5936456" cy="3736181"/>
          </a:xfrm>
          <a:prstGeom prst="rect">
            <a:avLst/>
          </a:prstGeom>
          <a:ln/>
        </p:spPr>
        <p:style>
          <a:lnRef idx="2">
            <a:schemeClr val="accent2"/>
          </a:lnRef>
          <a:fillRef idx="1">
            <a:schemeClr val="lt1"/>
          </a:fillRef>
          <a:effectRef idx="0">
            <a:schemeClr val="accent2"/>
          </a:effectRef>
          <a:fontRef idx="minor">
            <a:schemeClr val="dk1"/>
          </a:fontRef>
        </p:style>
        <p:txBody>
          <a:bodyPr lIns="68569" tIns="34285" rIns="68569" bIns="34285" rtlCol="0" anchor="ctr"/>
          <a:lstStyle/>
          <a:p>
            <a:pPr algn="ctr"/>
            <a:endParaRPr lang="en-US" sz="1050">
              <a:latin typeface="Arial"/>
              <a:cs typeface="Arial"/>
            </a:endParaRPr>
          </a:p>
        </p:txBody>
      </p:sp>
      <p:pic>
        <p:nvPicPr>
          <p:cNvPr id="9" name="Picture 8" descr="Multiple Document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5159" y="1261702"/>
            <a:ext cx="507371" cy="622376"/>
          </a:xfrm>
          <a:prstGeom prst="rect">
            <a:avLst/>
          </a:prstGeom>
        </p:spPr>
      </p:pic>
      <p:sp>
        <p:nvSpPr>
          <p:cNvPr id="19" name="Rectangle 18"/>
          <p:cNvSpPr/>
          <p:nvPr/>
        </p:nvSpPr>
        <p:spPr>
          <a:xfrm>
            <a:off x="5290260" y="1426542"/>
            <a:ext cx="2277542" cy="369332"/>
          </a:xfrm>
          <a:prstGeom prst="rect">
            <a:avLst/>
          </a:prstGeom>
        </p:spPr>
        <p:txBody>
          <a:bodyPr wrap="square">
            <a:spAutoFit/>
          </a:bodyPr>
          <a:lstStyle/>
          <a:p>
            <a:pPr algn="ctr"/>
            <a:r>
              <a:rPr lang="en-US" sz="1800" b="1" smtClean="0">
                <a:solidFill>
                  <a:schemeClr val="accent2"/>
                </a:solidFill>
              </a:rPr>
              <a:t>Ansible </a:t>
            </a:r>
            <a:r>
              <a:rPr lang="en-US" sz="1800" b="1" dirty="0">
                <a:solidFill>
                  <a:schemeClr val="accent2"/>
                </a:solidFill>
              </a:rPr>
              <a:t>Project</a:t>
            </a:r>
          </a:p>
        </p:txBody>
      </p:sp>
      <p:sp>
        <p:nvSpPr>
          <p:cNvPr id="120" name="Content Placeholder 1"/>
          <p:cNvSpPr txBox="1">
            <a:spLocks/>
          </p:cNvSpPr>
          <p:nvPr/>
        </p:nvSpPr>
        <p:spPr>
          <a:xfrm>
            <a:off x="260836" y="1307435"/>
            <a:ext cx="2670929" cy="3343147"/>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a:lstStyle>
          <a:p>
            <a:r>
              <a:rPr lang="en-US" sz="1800" dirty="0" smtClean="0"/>
              <a:t>Ansible building blocks:</a:t>
            </a:r>
            <a:endParaRPr lang="en-US" sz="1800" dirty="0"/>
          </a:p>
          <a:p>
            <a:pPr lvl="1"/>
            <a:r>
              <a:rPr lang="en-US" sz="1725" dirty="0"/>
              <a:t> </a:t>
            </a:r>
            <a:r>
              <a:rPr lang="en-US" sz="1725" dirty="0" smtClean="0"/>
              <a:t>Templates (</a:t>
            </a:r>
            <a:r>
              <a:rPr lang="en-US" sz="1725" dirty="0" err="1" smtClean="0"/>
              <a:t>Jinja</a:t>
            </a:r>
            <a:r>
              <a:rPr lang="en-US" sz="1725" dirty="0" smtClean="0"/>
              <a:t>)</a:t>
            </a:r>
            <a:endParaRPr lang="en-US" sz="1725" dirty="0"/>
          </a:p>
          <a:p>
            <a:pPr lvl="1"/>
            <a:r>
              <a:rPr lang="en-US" sz="1725" dirty="0"/>
              <a:t> </a:t>
            </a:r>
            <a:r>
              <a:rPr lang="en-US" sz="1725" dirty="0" smtClean="0"/>
              <a:t>Variables (YAML)</a:t>
            </a:r>
            <a:endParaRPr lang="en-US" sz="1725" dirty="0"/>
          </a:p>
          <a:p>
            <a:pPr lvl="1"/>
            <a:r>
              <a:rPr lang="en-US" sz="1725" dirty="0"/>
              <a:t> </a:t>
            </a:r>
            <a:r>
              <a:rPr lang="en-US" sz="1725" dirty="0" smtClean="0"/>
              <a:t>Playbooks (YAML)</a:t>
            </a:r>
          </a:p>
          <a:p>
            <a:pPr lvl="1"/>
            <a:endParaRPr lang="en-US" sz="1725" dirty="0"/>
          </a:p>
          <a:p>
            <a:r>
              <a:rPr lang="en-US" sz="1825" dirty="0" smtClean="0"/>
              <a:t>Use templates intelligently to reduce manual effort</a:t>
            </a:r>
            <a:endParaRPr lang="en-US" sz="1825" dirty="0"/>
          </a:p>
          <a:p>
            <a:pPr lvl="1"/>
            <a:endParaRPr lang="en-US" sz="1725" dirty="0"/>
          </a:p>
          <a:p>
            <a:endParaRPr lang="en-US" sz="1800" dirty="0"/>
          </a:p>
        </p:txBody>
      </p:sp>
      <p:sp>
        <p:nvSpPr>
          <p:cNvPr id="73" name="Rectangle 72"/>
          <p:cNvSpPr/>
          <p:nvPr/>
        </p:nvSpPr>
        <p:spPr>
          <a:xfrm>
            <a:off x="3043238" y="2028719"/>
            <a:ext cx="2041325" cy="369332"/>
          </a:xfrm>
          <a:prstGeom prst="rect">
            <a:avLst/>
          </a:prstGeom>
        </p:spPr>
        <p:txBody>
          <a:bodyPr wrap="square">
            <a:spAutoFit/>
          </a:bodyPr>
          <a:lstStyle/>
          <a:p>
            <a:pPr algn="ctr"/>
            <a:r>
              <a:rPr lang="en-US" sz="1800" b="1" dirty="0">
                <a:solidFill>
                  <a:schemeClr val="accent2"/>
                </a:solidFill>
              </a:rPr>
              <a:t>Templates</a:t>
            </a:r>
          </a:p>
        </p:txBody>
      </p:sp>
      <p:sp>
        <p:nvSpPr>
          <p:cNvPr id="74" name="Rectangle 73"/>
          <p:cNvSpPr/>
          <p:nvPr/>
        </p:nvSpPr>
        <p:spPr>
          <a:xfrm>
            <a:off x="5186362" y="2028719"/>
            <a:ext cx="2041325" cy="369332"/>
          </a:xfrm>
          <a:prstGeom prst="rect">
            <a:avLst/>
          </a:prstGeom>
        </p:spPr>
        <p:txBody>
          <a:bodyPr wrap="square">
            <a:spAutoFit/>
          </a:bodyPr>
          <a:lstStyle/>
          <a:p>
            <a:pPr algn="ctr"/>
            <a:r>
              <a:rPr lang="en-US" sz="1800" b="1" dirty="0">
                <a:solidFill>
                  <a:schemeClr val="accent2"/>
                </a:solidFill>
              </a:rPr>
              <a:t>Variables</a:t>
            </a:r>
          </a:p>
        </p:txBody>
      </p:sp>
      <p:cxnSp>
        <p:nvCxnSpPr>
          <p:cNvPr id="4" name="Straight Connector 3"/>
          <p:cNvCxnSpPr/>
          <p:nvPr/>
        </p:nvCxnSpPr>
        <p:spPr>
          <a:xfrm>
            <a:off x="5084563" y="2028719"/>
            <a:ext cx="0" cy="2557569"/>
          </a:xfrm>
          <a:prstGeom prst="lin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3228101" y="2471310"/>
            <a:ext cx="2063475" cy="1200329"/>
          </a:xfrm>
          <a:prstGeom prst="rect">
            <a:avLst/>
          </a:prstGeom>
        </p:spPr>
        <p:txBody>
          <a:bodyPr wrap="square">
            <a:spAutoFit/>
          </a:bodyPr>
          <a:lstStyle/>
          <a:p>
            <a:r>
              <a:rPr lang="en-US" sz="1800" dirty="0">
                <a:solidFill>
                  <a:schemeClr val="accent2"/>
                </a:solidFill>
              </a:rPr>
              <a:t>junos-system.j2</a:t>
            </a:r>
          </a:p>
          <a:p>
            <a:r>
              <a:rPr lang="en-US" sz="1800" dirty="0">
                <a:solidFill>
                  <a:schemeClr val="accent2"/>
                </a:solidFill>
              </a:rPr>
              <a:t>bgp.j2</a:t>
            </a:r>
          </a:p>
          <a:p>
            <a:r>
              <a:rPr lang="en-US" sz="1800" dirty="0">
                <a:solidFill>
                  <a:schemeClr val="accent2"/>
                </a:solidFill>
              </a:rPr>
              <a:t>Acl.j2</a:t>
            </a:r>
          </a:p>
          <a:p>
            <a:pPr algn="ctr"/>
            <a:endParaRPr lang="en-US" sz="1800" b="1" dirty="0">
              <a:solidFill>
                <a:schemeClr val="accent2"/>
              </a:solidFill>
            </a:endParaRPr>
          </a:p>
        </p:txBody>
      </p:sp>
      <p:sp>
        <p:nvSpPr>
          <p:cNvPr id="76" name="Rectangle 75"/>
          <p:cNvSpPr/>
          <p:nvPr/>
        </p:nvSpPr>
        <p:spPr>
          <a:xfrm>
            <a:off x="5290260" y="2471310"/>
            <a:ext cx="2063475" cy="1754326"/>
          </a:xfrm>
          <a:prstGeom prst="rect">
            <a:avLst/>
          </a:prstGeom>
        </p:spPr>
        <p:txBody>
          <a:bodyPr wrap="square">
            <a:spAutoFit/>
          </a:bodyPr>
          <a:lstStyle/>
          <a:p>
            <a:r>
              <a:rPr lang="en-US" sz="1800" dirty="0">
                <a:solidFill>
                  <a:schemeClr val="accent2"/>
                </a:solidFill>
              </a:rPr>
              <a:t>Interfaces name</a:t>
            </a:r>
          </a:p>
          <a:p>
            <a:r>
              <a:rPr lang="en-US" sz="1800" dirty="0">
                <a:solidFill>
                  <a:schemeClr val="accent2"/>
                </a:solidFill>
              </a:rPr>
              <a:t>Device names</a:t>
            </a:r>
          </a:p>
          <a:p>
            <a:r>
              <a:rPr lang="en-US" sz="1800" dirty="0" err="1">
                <a:solidFill>
                  <a:schemeClr val="accent2"/>
                </a:solidFill>
              </a:rPr>
              <a:t>Mgmt</a:t>
            </a:r>
            <a:r>
              <a:rPr lang="en-US" sz="1800" dirty="0">
                <a:solidFill>
                  <a:schemeClr val="accent2"/>
                </a:solidFill>
              </a:rPr>
              <a:t> IP</a:t>
            </a:r>
          </a:p>
          <a:p>
            <a:r>
              <a:rPr lang="en-US" sz="1800" dirty="0">
                <a:solidFill>
                  <a:schemeClr val="accent2"/>
                </a:solidFill>
              </a:rPr>
              <a:t>IP addresses</a:t>
            </a:r>
          </a:p>
          <a:p>
            <a:r>
              <a:rPr lang="en-US" sz="1800" dirty="0" err="1">
                <a:solidFill>
                  <a:schemeClr val="accent2"/>
                </a:solidFill>
              </a:rPr>
              <a:t>Etc</a:t>
            </a:r>
            <a:r>
              <a:rPr lang="en-US" sz="1800" dirty="0">
                <a:solidFill>
                  <a:schemeClr val="accent2"/>
                </a:solidFill>
              </a:rPr>
              <a:t> ..</a:t>
            </a:r>
          </a:p>
          <a:p>
            <a:pPr algn="ctr"/>
            <a:endParaRPr lang="en-US" sz="1800" b="1" dirty="0">
              <a:solidFill>
                <a:schemeClr val="accent2"/>
              </a:solidFill>
            </a:endParaRPr>
          </a:p>
        </p:txBody>
      </p:sp>
      <p:sp>
        <p:nvSpPr>
          <p:cNvPr id="77" name="Rectangle 76"/>
          <p:cNvSpPr/>
          <p:nvPr/>
        </p:nvSpPr>
        <p:spPr>
          <a:xfrm>
            <a:off x="7013620" y="2028720"/>
            <a:ext cx="1966074" cy="646331"/>
          </a:xfrm>
          <a:prstGeom prst="rect">
            <a:avLst/>
          </a:prstGeom>
        </p:spPr>
        <p:txBody>
          <a:bodyPr wrap="square">
            <a:spAutoFit/>
          </a:bodyPr>
          <a:lstStyle/>
          <a:p>
            <a:pPr algn="ctr"/>
            <a:r>
              <a:rPr lang="en-US" sz="1800" b="1" dirty="0">
                <a:solidFill>
                  <a:schemeClr val="accent2"/>
                </a:solidFill>
              </a:rPr>
              <a:t>Scripts</a:t>
            </a:r>
            <a:br>
              <a:rPr lang="en-US" sz="1800" b="1" dirty="0">
                <a:solidFill>
                  <a:schemeClr val="accent2"/>
                </a:solidFill>
              </a:rPr>
            </a:br>
            <a:r>
              <a:rPr lang="en-US" sz="1800" b="1" dirty="0">
                <a:solidFill>
                  <a:schemeClr val="accent2"/>
                </a:solidFill>
              </a:rPr>
              <a:t>Playbooks</a:t>
            </a:r>
          </a:p>
        </p:txBody>
      </p:sp>
      <p:sp>
        <p:nvSpPr>
          <p:cNvPr id="78" name="Rectangle 77"/>
          <p:cNvSpPr/>
          <p:nvPr/>
        </p:nvSpPr>
        <p:spPr>
          <a:xfrm>
            <a:off x="7027692" y="2700137"/>
            <a:ext cx="2063475" cy="923330"/>
          </a:xfrm>
          <a:prstGeom prst="rect">
            <a:avLst/>
          </a:prstGeom>
        </p:spPr>
        <p:txBody>
          <a:bodyPr wrap="square">
            <a:spAutoFit/>
          </a:bodyPr>
          <a:lstStyle/>
          <a:p>
            <a:r>
              <a:rPr lang="en-US" sz="1800" dirty="0" err="1">
                <a:solidFill>
                  <a:schemeClr val="accent2"/>
                </a:solidFill>
              </a:rPr>
              <a:t>deploy_config</a:t>
            </a:r>
            <a:endParaRPr lang="en-US" sz="1800" dirty="0">
              <a:solidFill>
                <a:schemeClr val="accent2"/>
              </a:solidFill>
            </a:endParaRPr>
          </a:p>
          <a:p>
            <a:r>
              <a:rPr lang="en-US" sz="1800" dirty="0" err="1">
                <a:solidFill>
                  <a:schemeClr val="accent2"/>
                </a:solidFill>
              </a:rPr>
              <a:t>check_connectivity</a:t>
            </a:r>
            <a:endParaRPr lang="en-US" sz="1800" dirty="0">
              <a:solidFill>
                <a:schemeClr val="accent2"/>
              </a:solidFill>
            </a:endParaRPr>
          </a:p>
          <a:p>
            <a:pPr algn="ctr"/>
            <a:endParaRPr lang="en-US" sz="1800" b="1" dirty="0">
              <a:solidFill>
                <a:schemeClr val="accent2"/>
              </a:solidFill>
            </a:endParaRPr>
          </a:p>
        </p:txBody>
      </p:sp>
      <p:cxnSp>
        <p:nvCxnSpPr>
          <p:cNvPr id="79" name="Straight Connector 78"/>
          <p:cNvCxnSpPr/>
          <p:nvPr/>
        </p:nvCxnSpPr>
        <p:spPr>
          <a:xfrm>
            <a:off x="7013620" y="1953851"/>
            <a:ext cx="0" cy="2557569"/>
          </a:xfrm>
          <a:prstGeom prst="lin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dirty="0" smtClean="0"/>
              <a:t>Ansible building blocks</a:t>
            </a:r>
            <a:endParaRPr lang="en-US" dirty="0"/>
          </a:p>
        </p:txBody>
      </p:sp>
    </p:spTree>
    <p:extLst>
      <p:ext uri="{BB962C8B-B14F-4D97-AF65-F5344CB8AC3E}">
        <p14:creationId xmlns:p14="http://schemas.microsoft.com/office/powerpoint/2010/main" val="169517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866" y="1067449"/>
            <a:ext cx="3988869" cy="3490264"/>
          </a:xfrm>
        </p:spPr>
        <p:txBody>
          <a:bodyPr>
            <a:normAutofit fontScale="85000" lnSpcReduction="20000"/>
          </a:bodyPr>
          <a:lstStyle/>
          <a:p>
            <a:r>
              <a:rPr lang="en-US" sz="1900" b="1" dirty="0" smtClean="0"/>
              <a:t>Generate PBs: </a:t>
            </a:r>
            <a:r>
              <a:rPr lang="en-US" sz="1900" dirty="0" smtClean="0"/>
              <a:t>Generate variables for configuration and testing</a:t>
            </a:r>
          </a:p>
          <a:p>
            <a:pPr lvl="1"/>
            <a:r>
              <a:rPr lang="en-US" dirty="0" smtClean="0">
                <a:solidFill>
                  <a:schemeClr val="accent5"/>
                </a:solidFill>
              </a:rPr>
              <a:t>pb.generate.vpn.yaml</a:t>
            </a:r>
          </a:p>
          <a:p>
            <a:pPr lvl="1"/>
            <a:r>
              <a:rPr lang="en-US" dirty="0" smtClean="0">
                <a:solidFill>
                  <a:schemeClr val="accent5"/>
                </a:solidFill>
              </a:rPr>
              <a:t>pb.generate.jsnapy.yaml</a:t>
            </a:r>
            <a:endParaRPr lang="en-US" dirty="0" smtClean="0"/>
          </a:p>
          <a:p>
            <a:endParaRPr lang="en-US" dirty="0" smtClean="0"/>
          </a:p>
          <a:p>
            <a:r>
              <a:rPr lang="en-US" sz="1900" b="1" dirty="0" smtClean="0"/>
              <a:t>Configuration PBs: </a:t>
            </a:r>
            <a:r>
              <a:rPr lang="en-US" sz="1900" dirty="0" smtClean="0"/>
              <a:t>Generate and push configs</a:t>
            </a:r>
          </a:p>
          <a:p>
            <a:pPr lvl="1"/>
            <a:r>
              <a:rPr lang="en-US" dirty="0">
                <a:solidFill>
                  <a:schemeClr val="accent5"/>
                </a:solidFill>
              </a:rPr>
              <a:t>p</a:t>
            </a:r>
            <a:r>
              <a:rPr lang="en-US" dirty="0" smtClean="0">
                <a:solidFill>
                  <a:schemeClr val="accent5"/>
                </a:solidFill>
              </a:rPr>
              <a:t>b.config.vpn_service.yaml</a:t>
            </a:r>
          </a:p>
          <a:p>
            <a:pPr lvl="2"/>
            <a:r>
              <a:rPr lang="en-US" dirty="0"/>
              <a:t>p</a:t>
            </a:r>
            <a:r>
              <a:rPr lang="en-US" dirty="0" smtClean="0"/>
              <a:t>b.init.cleanup.yaml</a:t>
            </a:r>
          </a:p>
          <a:p>
            <a:pPr lvl="2"/>
            <a:r>
              <a:rPr lang="en-US" dirty="0" smtClean="0"/>
              <a:t>p</a:t>
            </a:r>
            <a:r>
              <a:rPr lang="en-US" dirty="0" smtClean="0"/>
              <a:t>b.config.build_vpn.yaml</a:t>
            </a:r>
          </a:p>
          <a:p>
            <a:pPr lvl="2"/>
            <a:r>
              <a:rPr lang="en-US" dirty="0" smtClean="0"/>
              <a:t>pb.config.commit.yaml</a:t>
            </a:r>
            <a:endParaRPr lang="en-US" dirty="0"/>
          </a:p>
          <a:p>
            <a:endParaRPr lang="en-US" dirty="0" smtClean="0"/>
          </a:p>
          <a:p>
            <a:r>
              <a:rPr lang="en-US" sz="1900" b="1" dirty="0" smtClean="0"/>
              <a:t>Testing PBs: </a:t>
            </a:r>
            <a:r>
              <a:rPr lang="en-US" sz="1900" dirty="0" smtClean="0"/>
              <a:t>Test the service</a:t>
            </a:r>
          </a:p>
          <a:p>
            <a:pPr lvl="1"/>
            <a:r>
              <a:rPr lang="en-US" dirty="0">
                <a:solidFill>
                  <a:schemeClr val="accent5"/>
                </a:solidFill>
              </a:rPr>
              <a:t>p</a:t>
            </a:r>
            <a:r>
              <a:rPr lang="en-US" dirty="0" smtClean="0">
                <a:solidFill>
                  <a:schemeClr val="accent5"/>
                </a:solidFill>
              </a:rPr>
              <a:t>b.check.vpn_service.yaml</a:t>
            </a:r>
          </a:p>
          <a:p>
            <a:pPr lvl="2"/>
            <a:r>
              <a:rPr lang="en-US" dirty="0"/>
              <a:t>p</a:t>
            </a:r>
            <a:r>
              <a:rPr lang="en-US" dirty="0" smtClean="0"/>
              <a:t>b.check.ifstatus.yaml</a:t>
            </a:r>
          </a:p>
          <a:p>
            <a:pPr lvl="2"/>
            <a:r>
              <a:rPr lang="en-US" dirty="0"/>
              <a:t>p</a:t>
            </a:r>
            <a:r>
              <a:rPr lang="en-US" dirty="0" smtClean="0"/>
              <a:t>b.check.ping.yaml</a:t>
            </a:r>
            <a:endParaRPr lang="en-US" dirty="0"/>
          </a:p>
        </p:txBody>
      </p:sp>
      <p:sp>
        <p:nvSpPr>
          <p:cNvPr id="7" name="Rectangle 6"/>
          <p:cNvSpPr/>
          <p:nvPr/>
        </p:nvSpPr>
        <p:spPr>
          <a:xfrm>
            <a:off x="6365117" y="409752"/>
            <a:ext cx="203132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Sample User Input (YAML)</a:t>
            </a:r>
            <a:endParaRPr lang="en-US" sz="1100" dirty="0">
              <a:solidFill>
                <a:schemeClr val="accent2"/>
              </a:solidFill>
              <a:latin typeface="Consolas" charset="0"/>
              <a:ea typeface="Consolas" charset="0"/>
              <a:cs typeface="Consolas" charset="0"/>
            </a:endParaRPr>
          </a:p>
        </p:txBody>
      </p:sp>
      <p:sp>
        <p:nvSpPr>
          <p:cNvPr id="8"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err="1" smtClean="0"/>
              <a:t>Ansible</a:t>
            </a:r>
            <a:r>
              <a:rPr lang="en-US" dirty="0" smtClean="0"/>
              <a:t> directory structure (@ start)</a:t>
            </a:r>
            <a:endParaRPr lang="en-US" dirty="0"/>
          </a:p>
        </p:txBody>
      </p:sp>
      <p:sp>
        <p:nvSpPr>
          <p:cNvPr id="5" name="Left Brace 4"/>
          <p:cNvSpPr/>
          <p:nvPr/>
        </p:nvSpPr>
        <p:spPr>
          <a:xfrm>
            <a:off x="6567225" y="776940"/>
            <a:ext cx="147483" cy="290509"/>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6518065" y="1140512"/>
            <a:ext cx="196643" cy="343357"/>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p:cNvSpPr/>
          <p:nvPr/>
        </p:nvSpPr>
        <p:spPr>
          <a:xfrm>
            <a:off x="6581251" y="1570482"/>
            <a:ext cx="123625" cy="160003"/>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a:off x="6468905" y="2264220"/>
            <a:ext cx="147483" cy="2671574"/>
          </a:xfrm>
          <a:prstGeom prst="leftBrace">
            <a:avLst>
              <a:gd name="adj1" fmla="val 20579"/>
              <a:gd name="adj2" fmla="val 50000"/>
            </a:avLst>
          </a:prstGeom>
          <a:ln w="22225">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5983689" y="914499"/>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918063" y="770442"/>
            <a:ext cx="1031051"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Testing PBs</a:t>
            </a:r>
            <a:endParaRPr lang="en-US" sz="1100" dirty="0">
              <a:solidFill>
                <a:schemeClr val="accent2"/>
              </a:solidFill>
              <a:latin typeface="Consolas" charset="0"/>
              <a:ea typeface="Consolas" charset="0"/>
              <a:cs typeface="Consolas" charset="0"/>
            </a:endParaRPr>
          </a:p>
        </p:txBody>
      </p:sp>
      <p:cxnSp>
        <p:nvCxnSpPr>
          <p:cNvPr id="17" name="Straight Arrow Connector 16"/>
          <p:cNvCxnSpPr/>
          <p:nvPr/>
        </p:nvCxnSpPr>
        <p:spPr>
          <a:xfrm flipH="1">
            <a:off x="5983689" y="1340037"/>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8" name="Rectangle 17"/>
          <p:cNvSpPr/>
          <p:nvPr/>
        </p:nvSpPr>
        <p:spPr>
          <a:xfrm>
            <a:off x="4456398" y="1186148"/>
            <a:ext cx="1492716"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Configuration </a:t>
            </a:r>
            <a:r>
              <a:rPr lang="en-US" sz="1100" dirty="0" smtClean="0">
                <a:solidFill>
                  <a:schemeClr val="accent2"/>
                </a:solidFill>
                <a:latin typeface="Consolas" charset="0"/>
                <a:ea typeface="Consolas" charset="0"/>
                <a:cs typeface="Consolas" charset="0"/>
              </a:rPr>
              <a:t>PBs</a:t>
            </a:r>
            <a:endParaRPr lang="en-US" sz="1100" dirty="0">
              <a:solidFill>
                <a:schemeClr val="accent2"/>
              </a:solidFill>
              <a:latin typeface="Consolas" charset="0"/>
              <a:ea typeface="Consolas" charset="0"/>
              <a:cs typeface="Consolas" charset="0"/>
            </a:endParaRPr>
          </a:p>
        </p:txBody>
      </p:sp>
      <p:cxnSp>
        <p:nvCxnSpPr>
          <p:cNvPr id="19" name="Straight Arrow Connector 18"/>
          <p:cNvCxnSpPr/>
          <p:nvPr/>
        </p:nvCxnSpPr>
        <p:spPr>
          <a:xfrm flipH="1">
            <a:off x="5983689" y="1637758"/>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0" name="Rectangle 19"/>
          <p:cNvSpPr/>
          <p:nvPr/>
        </p:nvSpPr>
        <p:spPr>
          <a:xfrm>
            <a:off x="4841118" y="1493701"/>
            <a:ext cx="1107996"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Generate </a:t>
            </a:r>
            <a:r>
              <a:rPr lang="en-US" sz="1100" dirty="0" smtClean="0">
                <a:solidFill>
                  <a:schemeClr val="accent2"/>
                </a:solidFill>
                <a:latin typeface="Consolas" charset="0"/>
                <a:ea typeface="Consolas" charset="0"/>
                <a:cs typeface="Consolas" charset="0"/>
              </a:rPr>
              <a:t>PBs</a:t>
            </a:r>
            <a:endParaRPr lang="en-US" sz="1100" dirty="0">
              <a:solidFill>
                <a:schemeClr val="accent2"/>
              </a:solidFill>
              <a:latin typeface="Consolas" charset="0"/>
              <a:ea typeface="Consolas" charset="0"/>
              <a:cs typeface="Consolas" charset="0"/>
            </a:endParaRPr>
          </a:p>
        </p:txBody>
      </p:sp>
      <p:cxnSp>
        <p:nvCxnSpPr>
          <p:cNvPr id="21" name="Straight Arrow Connector 20"/>
          <p:cNvCxnSpPr/>
          <p:nvPr/>
        </p:nvCxnSpPr>
        <p:spPr>
          <a:xfrm flipH="1">
            <a:off x="5932162" y="3596534"/>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5379727" y="3462309"/>
            <a:ext cx="569387" cy="261610"/>
          </a:xfrm>
          <a:prstGeom prst="rect">
            <a:avLst/>
          </a:prstGeom>
        </p:spPr>
        <p:txBody>
          <a:bodyPr wrap="none">
            <a:spAutoFit/>
          </a:bodyPr>
          <a:lstStyle/>
          <a:p>
            <a:r>
              <a:rPr lang="en-US" sz="1100" smtClean="0">
                <a:solidFill>
                  <a:schemeClr val="accent2"/>
                </a:solidFill>
                <a:latin typeface="Consolas" charset="0"/>
                <a:ea typeface="Consolas" charset="0"/>
                <a:cs typeface="Consolas" charset="0"/>
              </a:rPr>
              <a:t>Roles</a:t>
            </a:r>
            <a:endParaRPr lang="en-US" sz="1100" dirty="0">
              <a:solidFill>
                <a:schemeClr val="accent2"/>
              </a:solidFill>
              <a:latin typeface="Consolas" charset="0"/>
              <a:ea typeface="Consolas" charset="0"/>
              <a:cs typeface="Consolas" charset="0"/>
            </a:endParaRPr>
          </a:p>
        </p:txBody>
      </p:sp>
      <p:pic>
        <p:nvPicPr>
          <p:cNvPr id="23" name="Picture 22"/>
          <p:cNvPicPr>
            <a:picLocks noChangeAspect="1"/>
          </p:cNvPicPr>
          <p:nvPr/>
        </p:nvPicPr>
        <p:blipFill>
          <a:blip r:embed="rId2"/>
          <a:stretch>
            <a:fillRect/>
          </a:stretch>
        </p:blipFill>
        <p:spPr>
          <a:xfrm>
            <a:off x="6742208" y="195445"/>
            <a:ext cx="2174266" cy="4746820"/>
          </a:xfrm>
          <a:prstGeom prst="rect">
            <a:avLst/>
          </a:prstGeom>
        </p:spPr>
      </p:pic>
      <p:cxnSp>
        <p:nvCxnSpPr>
          <p:cNvPr id="24" name="Straight Arrow Connector 23"/>
          <p:cNvCxnSpPr/>
          <p:nvPr/>
        </p:nvCxnSpPr>
        <p:spPr>
          <a:xfrm flipH="1">
            <a:off x="5983689" y="1791646"/>
            <a:ext cx="71736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5" name="Rectangle 24"/>
          <p:cNvSpPr/>
          <p:nvPr/>
        </p:nvSpPr>
        <p:spPr>
          <a:xfrm>
            <a:off x="4995007" y="1664330"/>
            <a:ext cx="954107" cy="261610"/>
          </a:xfrm>
          <a:prstGeom prst="rect">
            <a:avLst/>
          </a:prstGeom>
        </p:spPr>
        <p:txBody>
          <a:bodyPr wrap="none">
            <a:spAutoFit/>
          </a:bodyPr>
          <a:lstStyle/>
          <a:p>
            <a:pPr algn="r"/>
            <a:r>
              <a:rPr lang="en-US" sz="1100" dirty="0" smtClean="0">
                <a:solidFill>
                  <a:schemeClr val="accent2"/>
                </a:solidFill>
                <a:latin typeface="Consolas" charset="0"/>
                <a:ea typeface="Consolas" charset="0"/>
                <a:cs typeface="Consolas" charset="0"/>
              </a:rPr>
              <a:t>Initial PB</a:t>
            </a:r>
            <a:endParaRPr lang="en-US" sz="1100"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82646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083" y="934252"/>
            <a:ext cx="3692351" cy="3755735"/>
          </a:xfrm>
        </p:spPr>
        <p:txBody>
          <a:bodyPr>
            <a:normAutofit/>
          </a:bodyPr>
          <a:lstStyle/>
          <a:p>
            <a:r>
              <a:rPr lang="en-US" sz="1900" dirty="0" smtClean="0"/>
              <a:t>Roles:</a:t>
            </a:r>
          </a:p>
          <a:p>
            <a:pPr lvl="1"/>
            <a:r>
              <a:rPr lang="en-US" dirty="0" smtClean="0"/>
              <a:t>generate_vpns</a:t>
            </a:r>
          </a:p>
          <a:p>
            <a:pPr lvl="2"/>
            <a:r>
              <a:rPr lang="en-US" dirty="0" smtClean="0"/>
              <a:t>Used by Generate PBs</a:t>
            </a:r>
          </a:p>
          <a:p>
            <a:pPr lvl="1"/>
            <a:r>
              <a:rPr lang="en-US" dirty="0" smtClean="0"/>
              <a:t>junos_vpn</a:t>
            </a:r>
          </a:p>
          <a:p>
            <a:pPr lvl="2"/>
            <a:r>
              <a:rPr lang="en-US" dirty="0" smtClean="0"/>
              <a:t>Used by Configuration PBs</a:t>
            </a:r>
            <a:endParaRPr lang="en-US" dirty="0" smtClean="0"/>
          </a:p>
          <a:p>
            <a:pPr lvl="1"/>
            <a:r>
              <a:rPr lang="en-US" dirty="0" smtClean="0"/>
              <a:t>b</a:t>
            </a:r>
            <a:r>
              <a:rPr lang="en-US" dirty="0" smtClean="0"/>
              <a:t>uild_config</a:t>
            </a:r>
          </a:p>
          <a:p>
            <a:pPr lvl="2"/>
            <a:r>
              <a:rPr lang="en-US" dirty="0" smtClean="0"/>
              <a:t>Used by Configuration PBs</a:t>
            </a:r>
            <a:endParaRPr lang="en-US" dirty="0" smtClean="0"/>
          </a:p>
          <a:p>
            <a:pPr lvl="1"/>
            <a:r>
              <a:rPr lang="en-US" dirty="0"/>
              <a:t>j</a:t>
            </a:r>
            <a:r>
              <a:rPr lang="en-US" dirty="0" smtClean="0"/>
              <a:t>snapy</a:t>
            </a:r>
          </a:p>
          <a:p>
            <a:pPr lvl="2"/>
            <a:r>
              <a:rPr lang="en-US" dirty="0" smtClean="0"/>
              <a:t>Used by Testing PBs</a:t>
            </a:r>
            <a:endParaRPr lang="en-US" dirty="0"/>
          </a:p>
        </p:txBody>
      </p:sp>
      <p:sp>
        <p:nvSpPr>
          <p:cNvPr id="7" name="Rectangle 6"/>
          <p:cNvSpPr/>
          <p:nvPr/>
        </p:nvSpPr>
        <p:spPr>
          <a:xfrm>
            <a:off x="6365117" y="409752"/>
            <a:ext cx="203132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Sample User Input (YAML)</a:t>
            </a:r>
            <a:endParaRPr lang="en-US" sz="1100" dirty="0">
              <a:solidFill>
                <a:schemeClr val="accent2"/>
              </a:solidFill>
              <a:latin typeface="Consolas" charset="0"/>
              <a:ea typeface="Consolas" charset="0"/>
              <a:cs typeface="Consolas" charset="0"/>
            </a:endParaRPr>
          </a:p>
        </p:txBody>
      </p:sp>
      <p:sp>
        <p:nvSpPr>
          <p:cNvPr id="8"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err="1" smtClean="0"/>
              <a:t>Ansible</a:t>
            </a:r>
            <a:r>
              <a:rPr lang="en-US" dirty="0" smtClean="0"/>
              <a:t> directory structure (@ start)</a:t>
            </a:r>
            <a:endParaRPr lang="en-US" dirty="0"/>
          </a:p>
        </p:txBody>
      </p:sp>
      <p:sp>
        <p:nvSpPr>
          <p:cNvPr id="5" name="Left Brace 4"/>
          <p:cNvSpPr/>
          <p:nvPr/>
        </p:nvSpPr>
        <p:spPr>
          <a:xfrm>
            <a:off x="6567225" y="776940"/>
            <a:ext cx="147483" cy="290509"/>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6518065" y="1140512"/>
            <a:ext cx="196643" cy="343357"/>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p:cNvSpPr/>
          <p:nvPr/>
        </p:nvSpPr>
        <p:spPr>
          <a:xfrm>
            <a:off x="6581251" y="1570482"/>
            <a:ext cx="123625" cy="160003"/>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a:off x="6468905" y="2264220"/>
            <a:ext cx="147483" cy="2671574"/>
          </a:xfrm>
          <a:prstGeom prst="leftBrace">
            <a:avLst>
              <a:gd name="adj1" fmla="val 20579"/>
              <a:gd name="adj2" fmla="val 50000"/>
            </a:avLst>
          </a:prstGeom>
          <a:ln w="22225">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5983689" y="914499"/>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918063" y="770442"/>
            <a:ext cx="1031051"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Testing PBs</a:t>
            </a:r>
            <a:endParaRPr lang="en-US" sz="1100" dirty="0">
              <a:solidFill>
                <a:schemeClr val="accent2"/>
              </a:solidFill>
              <a:latin typeface="Consolas" charset="0"/>
              <a:ea typeface="Consolas" charset="0"/>
              <a:cs typeface="Consolas" charset="0"/>
            </a:endParaRPr>
          </a:p>
        </p:txBody>
      </p:sp>
      <p:cxnSp>
        <p:nvCxnSpPr>
          <p:cNvPr id="17" name="Straight Arrow Connector 16"/>
          <p:cNvCxnSpPr/>
          <p:nvPr/>
        </p:nvCxnSpPr>
        <p:spPr>
          <a:xfrm flipH="1">
            <a:off x="5983689" y="1340037"/>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8" name="Rectangle 17"/>
          <p:cNvSpPr/>
          <p:nvPr/>
        </p:nvSpPr>
        <p:spPr>
          <a:xfrm>
            <a:off x="4456398" y="1186148"/>
            <a:ext cx="1492716"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Configuration </a:t>
            </a:r>
            <a:r>
              <a:rPr lang="en-US" sz="1100" dirty="0" smtClean="0">
                <a:solidFill>
                  <a:schemeClr val="accent2"/>
                </a:solidFill>
                <a:latin typeface="Consolas" charset="0"/>
                <a:ea typeface="Consolas" charset="0"/>
                <a:cs typeface="Consolas" charset="0"/>
              </a:rPr>
              <a:t>PBs</a:t>
            </a:r>
            <a:endParaRPr lang="en-US" sz="1100" dirty="0">
              <a:solidFill>
                <a:schemeClr val="accent2"/>
              </a:solidFill>
              <a:latin typeface="Consolas" charset="0"/>
              <a:ea typeface="Consolas" charset="0"/>
              <a:cs typeface="Consolas" charset="0"/>
            </a:endParaRPr>
          </a:p>
        </p:txBody>
      </p:sp>
      <p:cxnSp>
        <p:nvCxnSpPr>
          <p:cNvPr id="19" name="Straight Arrow Connector 18"/>
          <p:cNvCxnSpPr/>
          <p:nvPr/>
        </p:nvCxnSpPr>
        <p:spPr>
          <a:xfrm flipH="1">
            <a:off x="5983689" y="1637758"/>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0" name="Rectangle 19"/>
          <p:cNvSpPr/>
          <p:nvPr/>
        </p:nvSpPr>
        <p:spPr>
          <a:xfrm>
            <a:off x="4841118" y="1493701"/>
            <a:ext cx="1107996" cy="261610"/>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Generate </a:t>
            </a:r>
            <a:r>
              <a:rPr lang="en-US" sz="1100" dirty="0" smtClean="0">
                <a:solidFill>
                  <a:schemeClr val="accent2"/>
                </a:solidFill>
                <a:latin typeface="Consolas" charset="0"/>
                <a:ea typeface="Consolas" charset="0"/>
                <a:cs typeface="Consolas" charset="0"/>
              </a:rPr>
              <a:t>PBs</a:t>
            </a:r>
            <a:endParaRPr lang="en-US" sz="1100" dirty="0">
              <a:solidFill>
                <a:schemeClr val="accent2"/>
              </a:solidFill>
              <a:latin typeface="Consolas" charset="0"/>
              <a:ea typeface="Consolas" charset="0"/>
              <a:cs typeface="Consolas" charset="0"/>
            </a:endParaRPr>
          </a:p>
        </p:txBody>
      </p:sp>
      <p:cxnSp>
        <p:nvCxnSpPr>
          <p:cNvPr id="21" name="Straight Arrow Connector 20"/>
          <p:cNvCxnSpPr/>
          <p:nvPr/>
        </p:nvCxnSpPr>
        <p:spPr>
          <a:xfrm flipH="1">
            <a:off x="5932162" y="3596534"/>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5379727" y="3462309"/>
            <a:ext cx="569387" cy="261610"/>
          </a:xfrm>
          <a:prstGeom prst="rect">
            <a:avLst/>
          </a:prstGeom>
        </p:spPr>
        <p:txBody>
          <a:bodyPr wrap="none">
            <a:spAutoFit/>
          </a:bodyPr>
          <a:lstStyle/>
          <a:p>
            <a:r>
              <a:rPr lang="en-US" sz="1100" smtClean="0">
                <a:solidFill>
                  <a:schemeClr val="accent2"/>
                </a:solidFill>
                <a:latin typeface="Consolas" charset="0"/>
                <a:ea typeface="Consolas" charset="0"/>
                <a:cs typeface="Consolas" charset="0"/>
              </a:rPr>
              <a:t>Roles</a:t>
            </a:r>
            <a:endParaRPr lang="en-US" sz="1100" dirty="0">
              <a:solidFill>
                <a:schemeClr val="accent2"/>
              </a:solidFill>
              <a:latin typeface="Consolas" charset="0"/>
              <a:ea typeface="Consolas" charset="0"/>
              <a:cs typeface="Consolas" charset="0"/>
            </a:endParaRPr>
          </a:p>
        </p:txBody>
      </p:sp>
      <p:pic>
        <p:nvPicPr>
          <p:cNvPr id="23" name="Picture 22"/>
          <p:cNvPicPr>
            <a:picLocks noChangeAspect="1"/>
          </p:cNvPicPr>
          <p:nvPr/>
        </p:nvPicPr>
        <p:blipFill>
          <a:blip r:embed="rId2"/>
          <a:stretch>
            <a:fillRect/>
          </a:stretch>
        </p:blipFill>
        <p:spPr>
          <a:xfrm>
            <a:off x="6742208" y="195445"/>
            <a:ext cx="2174266" cy="4746820"/>
          </a:xfrm>
          <a:prstGeom prst="rect">
            <a:avLst/>
          </a:prstGeom>
        </p:spPr>
      </p:pic>
      <p:cxnSp>
        <p:nvCxnSpPr>
          <p:cNvPr id="24" name="Straight Arrow Connector 23"/>
          <p:cNvCxnSpPr/>
          <p:nvPr/>
        </p:nvCxnSpPr>
        <p:spPr>
          <a:xfrm flipH="1">
            <a:off x="5983689" y="1791646"/>
            <a:ext cx="71736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5" name="Rectangle 24"/>
          <p:cNvSpPr/>
          <p:nvPr/>
        </p:nvSpPr>
        <p:spPr>
          <a:xfrm>
            <a:off x="4995007" y="1664330"/>
            <a:ext cx="954107" cy="261610"/>
          </a:xfrm>
          <a:prstGeom prst="rect">
            <a:avLst/>
          </a:prstGeom>
        </p:spPr>
        <p:txBody>
          <a:bodyPr wrap="none">
            <a:spAutoFit/>
          </a:bodyPr>
          <a:lstStyle/>
          <a:p>
            <a:pPr algn="r"/>
            <a:r>
              <a:rPr lang="en-US" sz="1100" dirty="0" smtClean="0">
                <a:solidFill>
                  <a:schemeClr val="accent2"/>
                </a:solidFill>
                <a:latin typeface="Consolas" charset="0"/>
                <a:ea typeface="Consolas" charset="0"/>
                <a:cs typeface="Consolas" charset="0"/>
              </a:rPr>
              <a:t>Initial PB</a:t>
            </a:r>
            <a:endParaRPr lang="en-US" sz="1100"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20954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29" y="2037881"/>
            <a:ext cx="8229601" cy="2962423"/>
          </a:xfrm>
        </p:spPr>
        <p:txBody>
          <a:bodyPr/>
          <a:lstStyle/>
          <a:p>
            <a:r>
              <a:rPr lang="en-US" smtClean="0"/>
              <a:t>a</a:t>
            </a:r>
            <a:endParaRPr lang="en-US"/>
          </a:p>
        </p:txBody>
      </p:sp>
      <p:pic>
        <p:nvPicPr>
          <p:cNvPr id="7" name="Picture 6"/>
          <p:cNvPicPr>
            <a:picLocks noChangeAspect="1"/>
          </p:cNvPicPr>
          <p:nvPr/>
        </p:nvPicPr>
        <p:blipFill rotWithShape="1">
          <a:blip r:embed="rId2"/>
          <a:srcRect b="19285"/>
          <a:stretch/>
        </p:blipFill>
        <p:spPr>
          <a:xfrm>
            <a:off x="7304655" y="1895160"/>
            <a:ext cx="1591167" cy="291271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2696384" y="2012063"/>
            <a:ext cx="3761187" cy="267890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4"/>
          <a:srcRect b="27753"/>
          <a:stretch/>
        </p:blipFill>
        <p:spPr>
          <a:xfrm>
            <a:off x="121051" y="1937212"/>
            <a:ext cx="1910245" cy="2940591"/>
          </a:xfrm>
          <a:prstGeom prst="rect">
            <a:avLst/>
          </a:prstGeom>
          <a:ln>
            <a:noFill/>
          </a:ln>
          <a:effectLst>
            <a:outerShdw blurRad="292100" dist="139700" dir="2700000" algn="tl" rotWithShape="0">
              <a:srgbClr val="333333">
                <a:alpha val="65000"/>
              </a:srgbClr>
            </a:outerShdw>
          </a:effectLst>
        </p:spPr>
      </p:pic>
      <p:sp>
        <p:nvSpPr>
          <p:cNvPr id="13" name="Plus 12"/>
          <p:cNvSpPr/>
          <p:nvPr/>
        </p:nvSpPr>
        <p:spPr>
          <a:xfrm>
            <a:off x="2004589" y="2817049"/>
            <a:ext cx="691795" cy="74066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4" name="Equal 13"/>
          <p:cNvSpPr/>
          <p:nvPr/>
        </p:nvSpPr>
        <p:spPr>
          <a:xfrm>
            <a:off x="6567892" y="3025795"/>
            <a:ext cx="639077" cy="568712"/>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15" name="Rectangle 14"/>
          <p:cNvSpPr/>
          <p:nvPr/>
        </p:nvSpPr>
        <p:spPr>
          <a:xfrm>
            <a:off x="782883" y="2972823"/>
            <a:ext cx="1243485" cy="30264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6" name="Rectangle 15"/>
          <p:cNvSpPr/>
          <p:nvPr/>
        </p:nvSpPr>
        <p:spPr>
          <a:xfrm>
            <a:off x="3380486" y="2527342"/>
            <a:ext cx="1243485" cy="231068"/>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7" name="Rectangle 16"/>
          <p:cNvSpPr/>
          <p:nvPr/>
        </p:nvSpPr>
        <p:spPr>
          <a:xfrm>
            <a:off x="7666502" y="2403147"/>
            <a:ext cx="1243485" cy="30264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cxnSp>
        <p:nvCxnSpPr>
          <p:cNvPr id="19" name="Straight Arrow Connector 18"/>
          <p:cNvCxnSpPr/>
          <p:nvPr/>
        </p:nvCxnSpPr>
        <p:spPr>
          <a:xfrm flipV="1">
            <a:off x="2139100" y="2717915"/>
            <a:ext cx="1011529" cy="307880"/>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cxnSp>
        <p:nvCxnSpPr>
          <p:cNvPr id="21" name="Straight Arrow Connector 20"/>
          <p:cNvCxnSpPr/>
          <p:nvPr/>
        </p:nvCxnSpPr>
        <p:spPr>
          <a:xfrm flipV="1">
            <a:off x="4729316" y="2554468"/>
            <a:ext cx="2768149" cy="82795"/>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3" name="Rectangle 22"/>
          <p:cNvSpPr/>
          <p:nvPr/>
        </p:nvSpPr>
        <p:spPr>
          <a:xfrm>
            <a:off x="153072" y="1589813"/>
            <a:ext cx="1874231" cy="307777"/>
          </a:xfrm>
          <a:prstGeom prst="rect">
            <a:avLst/>
          </a:prstGeom>
        </p:spPr>
        <p:txBody>
          <a:bodyPr wrap="none">
            <a:spAutoFit/>
          </a:bodyPr>
          <a:lstStyle/>
          <a:p>
            <a:r>
              <a:rPr lang="en-US" dirty="0" smtClean="0">
                <a:solidFill>
                  <a:schemeClr val="accent2"/>
                </a:solidFill>
                <a:latin typeface="Consolas" charset="0"/>
                <a:ea typeface="Consolas" charset="0"/>
                <a:cs typeface="Consolas" charset="0"/>
              </a:rPr>
              <a:t>User input (YAML)</a:t>
            </a:r>
            <a:endParaRPr lang="en-US" dirty="0">
              <a:solidFill>
                <a:schemeClr val="accent2"/>
              </a:solidFill>
              <a:latin typeface="Consolas" charset="0"/>
              <a:ea typeface="Consolas" charset="0"/>
              <a:cs typeface="Consolas" charset="0"/>
            </a:endParaRPr>
          </a:p>
        </p:txBody>
      </p:sp>
      <p:sp>
        <p:nvSpPr>
          <p:cNvPr id="26" name="Rectangle 25"/>
          <p:cNvSpPr/>
          <p:nvPr/>
        </p:nvSpPr>
        <p:spPr>
          <a:xfrm>
            <a:off x="3778556" y="1587383"/>
            <a:ext cx="1774845" cy="307777"/>
          </a:xfrm>
          <a:prstGeom prst="rect">
            <a:avLst/>
          </a:prstGeom>
        </p:spPr>
        <p:txBody>
          <a:bodyPr wrap="none">
            <a:spAutoFit/>
          </a:bodyPr>
          <a:lstStyle/>
          <a:p>
            <a:r>
              <a:rPr lang="en-US" dirty="0" smtClean="0">
                <a:solidFill>
                  <a:schemeClr val="accent2"/>
                </a:solidFill>
                <a:latin typeface="Consolas" charset="0"/>
                <a:ea typeface="Consolas" charset="0"/>
                <a:cs typeface="Consolas" charset="0"/>
              </a:rPr>
              <a:t>Template (</a:t>
            </a:r>
            <a:r>
              <a:rPr lang="en-US" dirty="0" err="1" smtClean="0">
                <a:solidFill>
                  <a:schemeClr val="accent2"/>
                </a:solidFill>
                <a:latin typeface="Consolas" charset="0"/>
                <a:ea typeface="Consolas" charset="0"/>
                <a:cs typeface="Consolas" charset="0"/>
              </a:rPr>
              <a:t>Jinja</a:t>
            </a:r>
            <a:r>
              <a:rPr lang="en-US" dirty="0" smtClean="0">
                <a:solidFill>
                  <a:schemeClr val="accent2"/>
                </a:solidFill>
                <a:latin typeface="Consolas" charset="0"/>
                <a:ea typeface="Consolas" charset="0"/>
                <a:cs typeface="Consolas" charset="0"/>
              </a:rPr>
              <a:t>)</a:t>
            </a:r>
            <a:endParaRPr lang="en-US" dirty="0">
              <a:solidFill>
                <a:schemeClr val="accent2"/>
              </a:solidFill>
              <a:latin typeface="Consolas" charset="0"/>
              <a:ea typeface="Consolas" charset="0"/>
              <a:cs typeface="Consolas" charset="0"/>
            </a:endParaRPr>
          </a:p>
        </p:txBody>
      </p:sp>
      <p:sp>
        <p:nvSpPr>
          <p:cNvPr id="27" name="Rectangle 26"/>
          <p:cNvSpPr/>
          <p:nvPr/>
        </p:nvSpPr>
        <p:spPr>
          <a:xfrm>
            <a:off x="7206969" y="1595346"/>
            <a:ext cx="1774845" cy="307777"/>
          </a:xfrm>
          <a:prstGeom prst="rect">
            <a:avLst/>
          </a:prstGeom>
        </p:spPr>
        <p:txBody>
          <a:bodyPr wrap="none">
            <a:spAutoFit/>
          </a:bodyPr>
          <a:lstStyle/>
          <a:p>
            <a:r>
              <a:rPr lang="en-US" dirty="0" smtClean="0">
                <a:solidFill>
                  <a:schemeClr val="accent2"/>
                </a:solidFill>
                <a:latin typeface="Consolas" charset="0"/>
                <a:ea typeface="Consolas" charset="0"/>
                <a:cs typeface="Consolas" charset="0"/>
              </a:rPr>
              <a:t>Variables (YAML)</a:t>
            </a:r>
            <a:endParaRPr lang="en-US" dirty="0">
              <a:solidFill>
                <a:schemeClr val="accent2"/>
              </a:solidFill>
              <a:latin typeface="Consolas" charset="0"/>
              <a:ea typeface="Consolas" charset="0"/>
              <a:cs typeface="Consolas" charset="0"/>
            </a:endParaRPr>
          </a:p>
        </p:txBody>
      </p:sp>
      <p:sp>
        <p:nvSpPr>
          <p:cNvPr id="29"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dirty="0" smtClean="0"/>
              <a:t>Step 2: Generate variables (</a:t>
            </a:r>
            <a:r>
              <a:rPr lang="en-US" dirty="0" err="1" smtClean="0"/>
              <a:t>Config</a:t>
            </a:r>
            <a:r>
              <a:rPr lang="en-US" dirty="0" smtClean="0"/>
              <a:t> &amp; testing)</a:t>
            </a:r>
            <a:endParaRPr lang="en-US" dirty="0"/>
          </a:p>
        </p:txBody>
      </p:sp>
      <p:sp>
        <p:nvSpPr>
          <p:cNvPr id="24" name="Rectangle 23"/>
          <p:cNvSpPr/>
          <p:nvPr/>
        </p:nvSpPr>
        <p:spPr>
          <a:xfrm>
            <a:off x="0" y="857327"/>
            <a:ext cx="1723549" cy="261610"/>
          </a:xfrm>
          <a:prstGeom prst="rect">
            <a:avLst/>
          </a:prstGeom>
        </p:spPr>
        <p:txBody>
          <a:bodyPr wrap="none">
            <a:spAutoFit/>
          </a:bodyPr>
          <a:lstStyle/>
          <a:p>
            <a:r>
              <a:rPr lang="en-US" sz="1050" b="1" u="sng">
                <a:solidFill>
                  <a:schemeClr val="accent5"/>
                </a:solidFill>
                <a:latin typeface="Consolas" charset="0"/>
                <a:ea typeface="Consolas" charset="0"/>
                <a:cs typeface="Consolas" charset="0"/>
              </a:rPr>
              <a:t>p</a:t>
            </a:r>
            <a:r>
              <a:rPr lang="en-US" sz="1050" b="1" u="sng" smtClean="0">
                <a:solidFill>
                  <a:schemeClr val="accent5"/>
                </a:solidFill>
                <a:latin typeface="Consolas" charset="0"/>
                <a:ea typeface="Consolas" charset="0"/>
                <a:cs typeface="Consolas" charset="0"/>
              </a:rPr>
              <a:t>b.generate.vpn.yaml</a:t>
            </a:r>
            <a:endParaRPr lang="en-US" sz="1050" b="1" u="sng" dirty="0"/>
          </a:p>
        </p:txBody>
      </p:sp>
      <p:sp>
        <p:nvSpPr>
          <p:cNvPr id="25" name="Rectangle 24"/>
          <p:cNvSpPr/>
          <p:nvPr/>
        </p:nvSpPr>
        <p:spPr>
          <a:xfrm>
            <a:off x="0" y="1245248"/>
            <a:ext cx="2912977" cy="253916"/>
          </a:xfrm>
          <a:prstGeom prst="rect">
            <a:avLst/>
          </a:prstGeom>
        </p:spPr>
        <p:txBody>
          <a:bodyPr wrap="none">
            <a:spAutoFit/>
          </a:bodyPr>
          <a:lstStyle/>
          <a:p>
            <a:r>
              <a:rPr lang="en-US" sz="1050" dirty="0">
                <a:solidFill>
                  <a:schemeClr val="accent5"/>
                </a:solidFill>
                <a:latin typeface="Consolas" charset="0"/>
                <a:ea typeface="Consolas" charset="0"/>
                <a:cs typeface="Consolas" charset="0"/>
              </a:rPr>
              <a:t>r</a:t>
            </a:r>
            <a:r>
              <a:rPr lang="en-US" sz="1050" smtClean="0">
                <a:solidFill>
                  <a:schemeClr val="accent5"/>
                </a:solidFill>
                <a:latin typeface="Consolas" charset="0"/>
                <a:ea typeface="Consolas" charset="0"/>
                <a:cs typeface="Consolas" charset="0"/>
              </a:rPr>
              <a:t>oles/generate_vpns/default/</a:t>
            </a:r>
            <a:r>
              <a:rPr lang="en-US" sz="1050" dirty="0" err="1" smtClean="0">
                <a:solidFill>
                  <a:schemeClr val="accent5"/>
                </a:solidFill>
                <a:latin typeface="Consolas" charset="0"/>
                <a:ea typeface="Consolas" charset="0"/>
                <a:cs typeface="Consolas" charset="0"/>
              </a:rPr>
              <a:t>main.yaml</a:t>
            </a:r>
            <a:endParaRPr lang="en-US" sz="1050" dirty="0"/>
          </a:p>
        </p:txBody>
      </p:sp>
      <p:sp>
        <p:nvSpPr>
          <p:cNvPr id="31" name="Rectangle 30"/>
          <p:cNvSpPr/>
          <p:nvPr/>
        </p:nvSpPr>
        <p:spPr>
          <a:xfrm>
            <a:off x="3084136" y="1239094"/>
            <a:ext cx="3281668" cy="253916"/>
          </a:xfrm>
          <a:prstGeom prst="rect">
            <a:avLst/>
          </a:prstGeom>
        </p:spPr>
        <p:txBody>
          <a:bodyPr wrap="none">
            <a:spAutoFit/>
          </a:bodyPr>
          <a:lstStyle/>
          <a:p>
            <a:r>
              <a:rPr lang="en-US" sz="1050" dirty="0" smtClean="0">
                <a:solidFill>
                  <a:schemeClr val="accent5"/>
                </a:solidFill>
                <a:latin typeface="Consolas" charset="0"/>
                <a:ea typeface="Consolas" charset="0"/>
                <a:cs typeface="Consolas" charset="0"/>
              </a:rPr>
              <a:t>roles/generate_vpns/templates/main.conf.j2</a:t>
            </a:r>
            <a:endParaRPr lang="en-US" sz="1050" dirty="0"/>
          </a:p>
        </p:txBody>
      </p:sp>
      <p:sp>
        <p:nvSpPr>
          <p:cNvPr id="32" name="Rectangle 31"/>
          <p:cNvSpPr/>
          <p:nvPr/>
        </p:nvSpPr>
        <p:spPr>
          <a:xfrm>
            <a:off x="6887430" y="1146336"/>
            <a:ext cx="2249334" cy="415498"/>
          </a:xfrm>
          <a:prstGeom prst="rect">
            <a:avLst/>
          </a:prstGeom>
        </p:spPr>
        <p:txBody>
          <a:bodyPr wrap="none">
            <a:spAutoFit/>
          </a:bodyPr>
          <a:lstStyle/>
          <a:p>
            <a:r>
              <a:rPr lang="en-US" sz="1050" dirty="0" err="1" smtClean="0">
                <a:solidFill>
                  <a:schemeClr val="accent5"/>
                </a:solidFill>
                <a:latin typeface="Consolas" charset="0"/>
                <a:ea typeface="Consolas" charset="0"/>
                <a:cs typeface="Consolas" charset="0"/>
              </a:rPr>
              <a:t>host_vars</a:t>
            </a:r>
            <a:r>
              <a:rPr lang="en-US" sz="1050" dirty="0" smtClean="0">
                <a:solidFill>
                  <a:schemeClr val="accent5"/>
                </a:solidFill>
                <a:latin typeface="Consolas" charset="0"/>
                <a:ea typeface="Consolas" charset="0"/>
                <a:cs typeface="Consolas" charset="0"/>
              </a:rPr>
              <a:t>/HAN/</a:t>
            </a:r>
          </a:p>
          <a:p>
            <a:r>
              <a:rPr lang="en-US" sz="1050" dirty="0" smtClean="0">
                <a:solidFill>
                  <a:schemeClr val="accent5"/>
                </a:solidFill>
                <a:latin typeface="Consolas" charset="0"/>
                <a:ea typeface="Consolas" charset="0"/>
                <a:cs typeface="Consolas" charset="0"/>
              </a:rPr>
              <a:t>generated_vpn_variables.yaml</a:t>
            </a:r>
            <a:endParaRPr lang="en-US" sz="1050" dirty="0"/>
          </a:p>
        </p:txBody>
      </p:sp>
      <p:sp>
        <p:nvSpPr>
          <p:cNvPr id="33" name="Rectangle 32"/>
          <p:cNvSpPr/>
          <p:nvPr/>
        </p:nvSpPr>
        <p:spPr>
          <a:xfrm>
            <a:off x="2843245" y="1175189"/>
            <a:ext cx="311304" cy="369332"/>
          </a:xfrm>
          <a:prstGeom prst="rect">
            <a:avLst/>
          </a:prstGeom>
        </p:spPr>
        <p:txBody>
          <a:bodyPr wrap="none">
            <a:spAutoFit/>
          </a:bodyPr>
          <a:lstStyle/>
          <a:p>
            <a:r>
              <a:rPr lang="en-US" sz="1800" b="1" smtClean="0">
                <a:solidFill>
                  <a:schemeClr val="accent5"/>
                </a:solidFill>
                <a:latin typeface="Consolas" charset="0"/>
                <a:ea typeface="Consolas" charset="0"/>
                <a:cs typeface="Consolas" charset="0"/>
              </a:rPr>
              <a:t>+</a:t>
            </a:r>
            <a:endParaRPr lang="en-US" sz="1800" b="1" dirty="0"/>
          </a:p>
        </p:txBody>
      </p:sp>
      <p:sp>
        <p:nvSpPr>
          <p:cNvPr id="34" name="Rectangle 33"/>
          <p:cNvSpPr/>
          <p:nvPr/>
        </p:nvSpPr>
        <p:spPr>
          <a:xfrm>
            <a:off x="6490206" y="1164279"/>
            <a:ext cx="311304" cy="369332"/>
          </a:xfrm>
          <a:prstGeom prst="rect">
            <a:avLst/>
          </a:prstGeom>
        </p:spPr>
        <p:txBody>
          <a:bodyPr wrap="none">
            <a:spAutoFit/>
          </a:bodyPr>
          <a:lstStyle/>
          <a:p>
            <a:r>
              <a:rPr lang="en-US" sz="1800" b="1" dirty="0" smtClean="0">
                <a:solidFill>
                  <a:schemeClr val="accent5"/>
                </a:solidFill>
                <a:latin typeface="Consolas" charset="0"/>
                <a:ea typeface="Consolas" charset="0"/>
                <a:cs typeface="Consolas" charset="0"/>
              </a:rPr>
              <a:t>=</a:t>
            </a:r>
            <a:endParaRPr lang="en-US" sz="1800" b="1" dirty="0"/>
          </a:p>
        </p:txBody>
      </p:sp>
      <p:cxnSp>
        <p:nvCxnSpPr>
          <p:cNvPr id="35" name="Straight Arrow Connector 34"/>
          <p:cNvCxnSpPr/>
          <p:nvPr/>
        </p:nvCxnSpPr>
        <p:spPr>
          <a:xfrm>
            <a:off x="782883" y="1073952"/>
            <a:ext cx="0" cy="179743"/>
          </a:xfrm>
          <a:prstGeom prst="straightConnector1">
            <a:avLst/>
          </a:prstGeom>
          <a:noFill/>
          <a:ln w="25400">
            <a:solidFill>
              <a:schemeClr val="accent5"/>
            </a:solidFill>
            <a:tailEnd type="stealth"/>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7211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4" grpId="0"/>
      <p:bldP spid="25"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083" y="1474839"/>
            <a:ext cx="4610104" cy="2880851"/>
          </a:xfrm>
        </p:spPr>
        <p:txBody>
          <a:bodyPr>
            <a:normAutofit/>
          </a:bodyPr>
          <a:lstStyle/>
          <a:p>
            <a:r>
              <a:rPr lang="en-US" sz="1900" dirty="0" smtClean="0"/>
              <a:t>Host-specific variables: </a:t>
            </a:r>
          </a:p>
          <a:p>
            <a:pPr lvl="1"/>
            <a:r>
              <a:rPr lang="en-US" sz="1700" dirty="0" smtClean="0"/>
              <a:t>One directory per host</a:t>
            </a:r>
          </a:p>
          <a:p>
            <a:pPr lvl="1"/>
            <a:r>
              <a:rPr lang="en-US" sz="1600" dirty="0" smtClean="0"/>
              <a:t>Each host has 2 YAML files:</a:t>
            </a:r>
          </a:p>
          <a:p>
            <a:pPr lvl="2"/>
            <a:r>
              <a:rPr lang="en-US" sz="1400" dirty="0" smtClean="0"/>
              <a:t>g</a:t>
            </a:r>
            <a:r>
              <a:rPr lang="en-US" sz="1400" dirty="0" smtClean="0"/>
              <a:t>enerated_vpn_variables.yaml</a:t>
            </a:r>
          </a:p>
          <a:p>
            <a:pPr lvl="2"/>
            <a:r>
              <a:rPr lang="en-US" sz="1400" dirty="0" smtClean="0"/>
              <a:t>generated_neighborCE_info.yaml</a:t>
            </a:r>
            <a:endParaRPr lang="en-US" sz="1400" dirty="0"/>
          </a:p>
          <a:p>
            <a:endParaRPr lang="en-US" sz="1900" dirty="0" smtClean="0"/>
          </a:p>
          <a:p>
            <a:r>
              <a:rPr lang="en-US" sz="1900" dirty="0" smtClean="0"/>
              <a:t>VPN-specific test YAMLs:</a:t>
            </a:r>
          </a:p>
          <a:p>
            <a:pPr lvl="1"/>
            <a:r>
              <a:rPr lang="en-US" sz="1600" dirty="0" smtClean="0"/>
              <a:t>One file per VPN</a:t>
            </a:r>
          </a:p>
          <a:p>
            <a:pPr lvl="1"/>
            <a:r>
              <a:rPr lang="en-US" sz="1600" dirty="0" smtClean="0"/>
              <a:t>test_&lt;VPNname&gt;.yaml</a:t>
            </a:r>
            <a:endParaRPr lang="en-US" sz="1600" dirty="0"/>
          </a:p>
        </p:txBody>
      </p:sp>
      <p:sp>
        <p:nvSpPr>
          <p:cNvPr id="7" name="Rectangle 6"/>
          <p:cNvSpPr/>
          <p:nvPr/>
        </p:nvSpPr>
        <p:spPr>
          <a:xfrm>
            <a:off x="6365117" y="409752"/>
            <a:ext cx="203132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Sample User Input (YAML)</a:t>
            </a:r>
            <a:endParaRPr lang="en-US" sz="1100" dirty="0">
              <a:solidFill>
                <a:schemeClr val="accent2"/>
              </a:solidFill>
              <a:latin typeface="Consolas" charset="0"/>
              <a:ea typeface="Consolas" charset="0"/>
              <a:cs typeface="Consolas" charset="0"/>
            </a:endParaRPr>
          </a:p>
        </p:txBody>
      </p:sp>
      <p:sp>
        <p:nvSpPr>
          <p:cNvPr id="8"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err="1" smtClean="0"/>
              <a:t>Ansible</a:t>
            </a:r>
            <a:r>
              <a:rPr lang="en-US" dirty="0" smtClean="0"/>
              <a:t> directory structure (After Step 2)</a:t>
            </a:r>
            <a:endParaRPr lang="en-US" dirty="0"/>
          </a:p>
        </p:txBody>
      </p:sp>
      <p:sp>
        <p:nvSpPr>
          <p:cNvPr id="5" name="Left Brace 4"/>
          <p:cNvSpPr/>
          <p:nvPr/>
        </p:nvSpPr>
        <p:spPr>
          <a:xfrm>
            <a:off x="6567225" y="737612"/>
            <a:ext cx="211943" cy="697899"/>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a:off x="6596722" y="4630994"/>
            <a:ext cx="182446" cy="314632"/>
          </a:xfrm>
          <a:prstGeom prst="leftBrace">
            <a:avLst>
              <a:gd name="adj1" fmla="val 20579"/>
              <a:gd name="adj2" fmla="val 50000"/>
            </a:avLst>
          </a:prstGeom>
          <a:ln w="22225">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5998989" y="1081648"/>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84553" y="858668"/>
            <a:ext cx="1184940" cy="430887"/>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Host-specific</a:t>
            </a:r>
          </a:p>
          <a:p>
            <a:pPr algn="r"/>
            <a:r>
              <a:rPr lang="en-US" sz="1100" dirty="0" smtClean="0">
                <a:solidFill>
                  <a:schemeClr val="accent2"/>
                </a:solidFill>
                <a:latin typeface="Consolas" charset="0"/>
                <a:ea typeface="Consolas" charset="0"/>
                <a:cs typeface="Consolas" charset="0"/>
              </a:rPr>
              <a:t>variables</a:t>
            </a:r>
            <a:endParaRPr lang="en-US" sz="1100" dirty="0">
              <a:solidFill>
                <a:schemeClr val="accent2"/>
              </a:solidFill>
              <a:latin typeface="Consolas" charset="0"/>
              <a:ea typeface="Consolas" charset="0"/>
              <a:cs typeface="Consolas" charset="0"/>
            </a:endParaRPr>
          </a:p>
        </p:txBody>
      </p:sp>
      <p:cxnSp>
        <p:nvCxnSpPr>
          <p:cNvPr id="21" name="Straight Arrow Connector 20"/>
          <p:cNvCxnSpPr/>
          <p:nvPr/>
        </p:nvCxnSpPr>
        <p:spPr>
          <a:xfrm flipH="1">
            <a:off x="6052491" y="4775051"/>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4921187" y="4543367"/>
            <a:ext cx="1184940" cy="430887"/>
          </a:xfrm>
          <a:prstGeom prst="rect">
            <a:avLst/>
          </a:prstGeom>
        </p:spPr>
        <p:txBody>
          <a:bodyPr wrap="none">
            <a:spAutoFit/>
          </a:bodyPr>
          <a:lstStyle/>
          <a:p>
            <a:pPr algn="r"/>
            <a:r>
              <a:rPr lang="en-US" sz="1100" smtClean="0">
                <a:solidFill>
                  <a:schemeClr val="accent2"/>
                </a:solidFill>
                <a:latin typeface="Consolas" charset="0"/>
                <a:ea typeface="Consolas" charset="0"/>
                <a:cs typeface="Consolas" charset="0"/>
              </a:rPr>
              <a:t>VPN-specific </a:t>
            </a:r>
          </a:p>
          <a:p>
            <a:pPr algn="r"/>
            <a:r>
              <a:rPr lang="en-US" sz="1100" dirty="0" smtClean="0">
                <a:solidFill>
                  <a:schemeClr val="accent2"/>
                </a:solidFill>
                <a:latin typeface="Consolas" charset="0"/>
                <a:ea typeface="Consolas" charset="0"/>
                <a:cs typeface="Consolas" charset="0"/>
              </a:rPr>
              <a:t>test YAMLs</a:t>
            </a:r>
            <a:endParaRPr lang="en-US" sz="1100" dirty="0">
              <a:solidFill>
                <a:schemeClr val="accent2"/>
              </a:solidFill>
              <a:latin typeface="Consolas" charset="0"/>
              <a:ea typeface="Consolas" charset="0"/>
              <a:cs typeface="Consolas" charset="0"/>
            </a:endParaRPr>
          </a:p>
        </p:txBody>
      </p:sp>
      <p:pic>
        <p:nvPicPr>
          <p:cNvPr id="2" name="Picture 1"/>
          <p:cNvPicPr>
            <a:picLocks noChangeAspect="1"/>
          </p:cNvPicPr>
          <p:nvPr/>
        </p:nvPicPr>
        <p:blipFill>
          <a:blip r:embed="rId2"/>
          <a:stretch>
            <a:fillRect/>
          </a:stretch>
        </p:blipFill>
        <p:spPr>
          <a:xfrm>
            <a:off x="6779168" y="235975"/>
            <a:ext cx="2004369" cy="4778477"/>
          </a:xfrm>
          <a:prstGeom prst="rect">
            <a:avLst/>
          </a:prstGeom>
        </p:spPr>
      </p:pic>
    </p:spTree>
    <p:extLst>
      <p:ext uri="{BB962C8B-B14F-4D97-AF65-F5344CB8AC3E}">
        <p14:creationId xmlns:p14="http://schemas.microsoft.com/office/powerpoint/2010/main" val="15215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63409" y="1988109"/>
            <a:ext cx="2217899" cy="29127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5063286" y="2332648"/>
            <a:ext cx="3857080" cy="217651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368035" y="969476"/>
            <a:ext cx="1774845" cy="307777"/>
          </a:xfrm>
          <a:prstGeom prst="rect">
            <a:avLst/>
          </a:prstGeom>
        </p:spPr>
        <p:txBody>
          <a:bodyPr wrap="none">
            <a:spAutoFit/>
          </a:bodyPr>
          <a:lstStyle/>
          <a:p>
            <a:r>
              <a:rPr lang="en-US" dirty="0" err="1" smtClean="0">
                <a:solidFill>
                  <a:schemeClr val="accent2"/>
                </a:solidFill>
                <a:latin typeface="Consolas" charset="0"/>
                <a:ea typeface="Consolas" charset="0"/>
                <a:cs typeface="Consolas" charset="0"/>
              </a:rPr>
              <a:t>Config</a:t>
            </a:r>
            <a:r>
              <a:rPr lang="en-US" dirty="0" smtClean="0">
                <a:solidFill>
                  <a:schemeClr val="accent2"/>
                </a:solidFill>
                <a:latin typeface="Consolas" charset="0"/>
                <a:ea typeface="Consolas" charset="0"/>
                <a:cs typeface="Consolas" charset="0"/>
              </a:rPr>
              <a:t> Variables</a:t>
            </a:r>
            <a:endParaRPr lang="en-US" dirty="0">
              <a:solidFill>
                <a:schemeClr val="accent2"/>
              </a:solidFill>
              <a:latin typeface="Consolas" charset="0"/>
              <a:ea typeface="Consolas" charset="0"/>
              <a:cs typeface="Consolas" charset="0"/>
            </a:endParaRPr>
          </a:p>
        </p:txBody>
      </p:sp>
      <p:sp>
        <p:nvSpPr>
          <p:cNvPr id="5" name="Right Brace 4"/>
          <p:cNvSpPr/>
          <p:nvPr/>
        </p:nvSpPr>
        <p:spPr>
          <a:xfrm rot="16200000">
            <a:off x="1054454" y="498697"/>
            <a:ext cx="309472" cy="1910246"/>
          </a:xfrm>
          <a:prstGeom prst="rightBrace">
            <a:avLst>
              <a:gd name="adj1" fmla="val 0"/>
              <a:gd name="adj2" fmla="val 51449"/>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4580902" y="965388"/>
            <a:ext cx="2669320" cy="307777"/>
          </a:xfrm>
          <a:prstGeom prst="rect">
            <a:avLst/>
          </a:prstGeom>
        </p:spPr>
        <p:txBody>
          <a:bodyPr wrap="none">
            <a:spAutoFit/>
          </a:bodyPr>
          <a:lstStyle/>
          <a:p>
            <a:r>
              <a:rPr lang="en-US" dirty="0" smtClean="0">
                <a:solidFill>
                  <a:schemeClr val="accent2"/>
                </a:solidFill>
                <a:latin typeface="Consolas" charset="0"/>
                <a:ea typeface="Consolas" charset="0"/>
                <a:cs typeface="Consolas" charset="0"/>
              </a:rPr>
              <a:t>Testing Variables </a:t>
            </a:r>
            <a:r>
              <a:rPr lang="en-US" smtClean="0">
                <a:solidFill>
                  <a:schemeClr val="accent2"/>
                </a:solidFill>
                <a:latin typeface="Consolas" charset="0"/>
                <a:ea typeface="Consolas" charset="0"/>
                <a:cs typeface="Consolas" charset="0"/>
              </a:rPr>
              <a:t>&amp; files</a:t>
            </a:r>
            <a:endParaRPr lang="en-US" dirty="0">
              <a:solidFill>
                <a:schemeClr val="accent2"/>
              </a:solidFill>
              <a:latin typeface="Consolas" charset="0"/>
              <a:ea typeface="Consolas" charset="0"/>
              <a:cs typeface="Consolas" charset="0"/>
            </a:endParaRPr>
          </a:p>
        </p:txBody>
      </p:sp>
      <p:sp>
        <p:nvSpPr>
          <p:cNvPr id="13" name="Right Brace 12"/>
          <p:cNvSpPr/>
          <p:nvPr/>
        </p:nvSpPr>
        <p:spPr>
          <a:xfrm rot="16200000">
            <a:off x="5615522" y="-1631339"/>
            <a:ext cx="391368" cy="6162009"/>
          </a:xfrm>
          <a:prstGeom prst="rightBrace">
            <a:avLst>
              <a:gd name="adj1" fmla="val 0"/>
              <a:gd name="adj2" fmla="val 51449"/>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 name="Picture 13"/>
          <p:cNvPicPr>
            <a:picLocks noChangeAspect="1"/>
          </p:cNvPicPr>
          <p:nvPr/>
        </p:nvPicPr>
        <p:blipFill rotWithShape="1">
          <a:blip r:embed="rId4"/>
          <a:srcRect b="19285"/>
          <a:stretch/>
        </p:blipFill>
        <p:spPr>
          <a:xfrm>
            <a:off x="413606" y="1988110"/>
            <a:ext cx="1591167" cy="2912713"/>
          </a:xfrm>
          <a:prstGeom prst="rect">
            <a:avLst/>
          </a:prstGeom>
          <a:ln>
            <a:noFill/>
          </a:ln>
          <a:effectLst>
            <a:outerShdw blurRad="292100" dist="139700" dir="2700000" algn="tl" rotWithShape="0">
              <a:srgbClr val="333333">
                <a:alpha val="65000"/>
              </a:srgbClr>
            </a:outerShdw>
          </a:effectLst>
        </p:spPr>
      </p:pic>
      <p:sp>
        <p:nvSpPr>
          <p:cNvPr id="16"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dirty="0" smtClean="0"/>
              <a:t>Step 2: Generate variables (</a:t>
            </a:r>
            <a:r>
              <a:rPr lang="en-US" dirty="0" err="1" smtClean="0"/>
              <a:t>Config</a:t>
            </a:r>
            <a:r>
              <a:rPr lang="en-US" dirty="0" smtClean="0"/>
              <a:t> &amp; testing)</a:t>
            </a:r>
            <a:endParaRPr lang="en-US" dirty="0"/>
          </a:p>
        </p:txBody>
      </p:sp>
      <p:sp>
        <p:nvSpPr>
          <p:cNvPr id="15" name="Rectangle 14"/>
          <p:cNvSpPr/>
          <p:nvPr/>
        </p:nvSpPr>
        <p:spPr>
          <a:xfrm>
            <a:off x="124252" y="1703567"/>
            <a:ext cx="2262158" cy="261610"/>
          </a:xfrm>
          <a:prstGeom prst="rect">
            <a:avLst/>
          </a:prstGeom>
        </p:spPr>
        <p:txBody>
          <a:bodyPr wrap="none">
            <a:spAutoFit/>
          </a:bodyPr>
          <a:lstStyle/>
          <a:p>
            <a:r>
              <a:rPr lang="en-US" sz="1100">
                <a:solidFill>
                  <a:schemeClr val="accent2"/>
                </a:solidFill>
                <a:latin typeface="Consolas" charset="0"/>
                <a:ea typeface="Consolas" charset="0"/>
                <a:cs typeface="Consolas" charset="0"/>
              </a:rPr>
              <a:t>g</a:t>
            </a:r>
            <a:r>
              <a:rPr lang="en-US" sz="1100" smtClean="0">
                <a:solidFill>
                  <a:schemeClr val="accent2"/>
                </a:solidFill>
                <a:latin typeface="Consolas" charset="0"/>
                <a:ea typeface="Consolas" charset="0"/>
                <a:cs typeface="Consolas" charset="0"/>
              </a:rPr>
              <a:t>enerate_vpn_variables.yaml</a:t>
            </a:r>
            <a:endParaRPr lang="en-US" sz="1100" dirty="0">
              <a:solidFill>
                <a:schemeClr val="accent2"/>
              </a:solidFill>
              <a:latin typeface="Consolas" charset="0"/>
              <a:ea typeface="Consolas" charset="0"/>
              <a:cs typeface="Consolas" charset="0"/>
            </a:endParaRPr>
          </a:p>
        </p:txBody>
      </p:sp>
      <p:sp>
        <p:nvSpPr>
          <p:cNvPr id="17" name="Rectangle 16"/>
          <p:cNvSpPr/>
          <p:nvPr/>
        </p:nvSpPr>
        <p:spPr>
          <a:xfrm>
            <a:off x="2702808" y="1703567"/>
            <a:ext cx="2416046" cy="261610"/>
          </a:xfrm>
          <a:prstGeom prst="rect">
            <a:avLst/>
          </a:prstGeom>
        </p:spPr>
        <p:txBody>
          <a:bodyPr wrap="none">
            <a:spAutoFit/>
          </a:bodyPr>
          <a:lstStyle/>
          <a:p>
            <a:r>
              <a:rPr lang="en-US" sz="1100" dirty="0" err="1" smtClean="0">
                <a:solidFill>
                  <a:schemeClr val="accent2"/>
                </a:solidFill>
                <a:latin typeface="Consolas" charset="0"/>
                <a:ea typeface="Consolas" charset="0"/>
                <a:cs typeface="Consolas" charset="0"/>
              </a:rPr>
              <a:t>g</a:t>
            </a:r>
            <a:r>
              <a:rPr lang="en-US" sz="1100" dirty="0" err="1" smtClean="0">
                <a:solidFill>
                  <a:schemeClr val="accent2"/>
                </a:solidFill>
                <a:latin typeface="Consolas" charset="0"/>
                <a:ea typeface="Consolas" charset="0"/>
                <a:cs typeface="Consolas" charset="0"/>
              </a:rPr>
              <a:t>enerate_neighborCE_info.yaml</a:t>
            </a:r>
            <a:endParaRPr lang="en-US" sz="1100" dirty="0">
              <a:solidFill>
                <a:schemeClr val="accent2"/>
              </a:solidFill>
              <a:latin typeface="Consolas" charset="0"/>
              <a:ea typeface="Consolas" charset="0"/>
              <a:cs typeface="Consolas" charset="0"/>
            </a:endParaRPr>
          </a:p>
        </p:txBody>
      </p:sp>
      <p:sp>
        <p:nvSpPr>
          <p:cNvPr id="18" name="Rectangle 17"/>
          <p:cNvSpPr/>
          <p:nvPr/>
        </p:nvSpPr>
        <p:spPr>
          <a:xfrm>
            <a:off x="6168523" y="2049301"/>
            <a:ext cx="164660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t</a:t>
            </a:r>
            <a:r>
              <a:rPr lang="en-US" sz="1100" smtClean="0">
                <a:solidFill>
                  <a:schemeClr val="accent2"/>
                </a:solidFill>
                <a:latin typeface="Consolas" charset="0"/>
                <a:ea typeface="Consolas" charset="0"/>
                <a:cs typeface="Consolas" charset="0"/>
              </a:rPr>
              <a:t>est_&lt;VPNname&gt;</a:t>
            </a:r>
            <a:r>
              <a:rPr lang="en-US" sz="1100" smtClean="0">
                <a:solidFill>
                  <a:schemeClr val="accent2"/>
                </a:solidFill>
                <a:latin typeface="Consolas" charset="0"/>
                <a:ea typeface="Consolas" charset="0"/>
                <a:cs typeface="Consolas" charset="0"/>
              </a:rPr>
              <a:t>.yaml</a:t>
            </a:r>
            <a:endParaRPr lang="en-US" sz="1100"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84477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6267" y="0"/>
            <a:ext cx="5302250" cy="1015079"/>
          </a:xfrm>
        </p:spPr>
        <p:txBody>
          <a:bodyPr/>
          <a:lstStyle/>
          <a:p>
            <a:r>
              <a:rPr lang="en-US" dirty="0" smtClean="0"/>
              <a:t>Agenda</a:t>
            </a:r>
            <a:endParaRPr lang="en-US" dirty="0"/>
          </a:p>
        </p:txBody>
      </p:sp>
      <p:grpSp>
        <p:nvGrpSpPr>
          <p:cNvPr id="13" name="Group 12"/>
          <p:cNvGrpSpPr/>
          <p:nvPr/>
        </p:nvGrpSpPr>
        <p:grpSpPr>
          <a:xfrm>
            <a:off x="3265282" y="1416683"/>
            <a:ext cx="5565209" cy="594869"/>
            <a:chOff x="4632285" y="282588"/>
            <a:chExt cx="5243235" cy="594869"/>
          </a:xfrm>
        </p:grpSpPr>
        <p:grpSp>
          <p:nvGrpSpPr>
            <p:cNvPr id="4" name="Group 3"/>
            <p:cNvGrpSpPr/>
            <p:nvPr/>
          </p:nvGrpSpPr>
          <p:grpSpPr>
            <a:xfrm>
              <a:off x="4632285" y="282588"/>
              <a:ext cx="5243235" cy="582913"/>
              <a:chOff x="1001651" y="3967630"/>
              <a:chExt cx="7904835" cy="795862"/>
            </a:xfrm>
          </p:grpSpPr>
          <p:grpSp>
            <p:nvGrpSpPr>
              <p:cNvPr id="5" name="Group 4"/>
              <p:cNvGrpSpPr/>
              <p:nvPr/>
            </p:nvGrpSpPr>
            <p:grpSpPr>
              <a:xfrm>
                <a:off x="1001651" y="3967630"/>
                <a:ext cx="7904835" cy="795861"/>
                <a:chOff x="1686542" y="3966865"/>
                <a:chExt cx="7219944" cy="795861"/>
              </a:xfrm>
            </p:grpSpPr>
            <p:cxnSp>
              <p:nvCxnSpPr>
                <p:cNvPr id="7" name="Straight Connector 6"/>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8" name="Text Placeholder 1"/>
                <p:cNvSpPr txBox="1">
                  <a:spLocks/>
                </p:cNvSpPr>
                <p:nvPr/>
              </p:nvSpPr>
              <p:spPr>
                <a:xfrm rot="16200000">
                  <a:off x="4842336" y="856594"/>
                  <a:ext cx="745659" cy="7057247"/>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Network Automation Landscape</a:t>
                  </a:r>
                  <a:endParaRPr lang="en-US" sz="2400" dirty="0">
                    <a:solidFill>
                      <a:srgbClr val="3C3C3C"/>
                    </a:solidFill>
                    <a:latin typeface="Arial"/>
                    <a:cs typeface="Arial"/>
                  </a:endParaRPr>
                </a:p>
              </p:txBody>
            </p:sp>
            <p:sp>
              <p:nvSpPr>
                <p:cNvPr id="9" name="TextBox 8"/>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6" name="Rectangle 5"/>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10" name="Straight Connector 9"/>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3265282" y="2201079"/>
            <a:ext cx="5439801" cy="594869"/>
            <a:chOff x="4632285" y="282588"/>
            <a:chExt cx="5243235" cy="594869"/>
          </a:xfrm>
        </p:grpSpPr>
        <p:grpSp>
          <p:nvGrpSpPr>
            <p:cNvPr id="16" name="Group 15"/>
            <p:cNvGrpSpPr/>
            <p:nvPr/>
          </p:nvGrpSpPr>
          <p:grpSpPr>
            <a:xfrm>
              <a:off x="4632285" y="282588"/>
              <a:ext cx="5243235" cy="582913"/>
              <a:chOff x="1001651" y="3967630"/>
              <a:chExt cx="7904835" cy="795862"/>
            </a:xfrm>
          </p:grpSpPr>
          <p:grpSp>
            <p:nvGrpSpPr>
              <p:cNvPr id="18" name="Group 17"/>
              <p:cNvGrpSpPr/>
              <p:nvPr/>
            </p:nvGrpSpPr>
            <p:grpSpPr>
              <a:xfrm>
                <a:off x="1001651" y="3967630"/>
                <a:ext cx="7904835" cy="795861"/>
                <a:chOff x="1686542" y="3966865"/>
                <a:chExt cx="7219944" cy="795861"/>
              </a:xfrm>
            </p:grpSpPr>
            <p:cxnSp>
              <p:nvCxnSpPr>
                <p:cNvPr id="20" name="Straight Connector 19"/>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21" name="Text Placeholder 1"/>
                <p:cNvSpPr txBox="1">
                  <a:spLocks/>
                </p:cNvSpPr>
                <p:nvPr/>
              </p:nvSpPr>
              <p:spPr>
                <a:xfrm rot="16200000">
                  <a:off x="4842336" y="856594"/>
                  <a:ext cx="745659" cy="7057247"/>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Infrastructure as Code</a:t>
                  </a:r>
                  <a:endParaRPr lang="en-US" sz="2400" dirty="0">
                    <a:solidFill>
                      <a:srgbClr val="3C3C3C"/>
                    </a:solidFill>
                    <a:latin typeface="Arial"/>
                    <a:cs typeface="Arial"/>
                  </a:endParaRPr>
                </a:p>
              </p:txBody>
            </p:sp>
            <p:sp>
              <p:nvSpPr>
                <p:cNvPr id="22" name="TextBox 21"/>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19" name="Rectangle 18"/>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17" name="Straight Connector 16"/>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266011" y="3002366"/>
            <a:ext cx="5439072" cy="594869"/>
            <a:chOff x="4632285" y="282588"/>
            <a:chExt cx="5243235" cy="594869"/>
          </a:xfrm>
        </p:grpSpPr>
        <p:grpSp>
          <p:nvGrpSpPr>
            <p:cNvPr id="24" name="Group 23"/>
            <p:cNvGrpSpPr/>
            <p:nvPr/>
          </p:nvGrpSpPr>
          <p:grpSpPr>
            <a:xfrm>
              <a:off x="4632285" y="282588"/>
              <a:ext cx="5243235" cy="582913"/>
              <a:chOff x="1001651" y="3967630"/>
              <a:chExt cx="7904835" cy="795862"/>
            </a:xfrm>
          </p:grpSpPr>
          <p:grpSp>
            <p:nvGrpSpPr>
              <p:cNvPr id="26" name="Group 25"/>
              <p:cNvGrpSpPr/>
              <p:nvPr/>
            </p:nvGrpSpPr>
            <p:grpSpPr>
              <a:xfrm>
                <a:off x="1001651" y="3967630"/>
                <a:ext cx="7904835" cy="795861"/>
                <a:chOff x="1686542" y="3966865"/>
                <a:chExt cx="7219944" cy="795861"/>
              </a:xfrm>
            </p:grpSpPr>
            <p:cxnSp>
              <p:nvCxnSpPr>
                <p:cNvPr id="28" name="Straight Connector 27"/>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29" name="Text Placeholder 1"/>
                <p:cNvSpPr txBox="1">
                  <a:spLocks/>
                </p:cNvSpPr>
                <p:nvPr/>
              </p:nvSpPr>
              <p:spPr>
                <a:xfrm rot="16200000">
                  <a:off x="4842336" y="856594"/>
                  <a:ext cx="745659" cy="7057247"/>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Demo – L3VPN using Ansible</a:t>
                  </a:r>
                  <a:endParaRPr lang="en-US" sz="2400" dirty="0">
                    <a:solidFill>
                      <a:srgbClr val="3C3C3C"/>
                    </a:solidFill>
                    <a:latin typeface="Arial"/>
                    <a:cs typeface="Arial"/>
                  </a:endParaRPr>
                </a:p>
              </p:txBody>
            </p:sp>
            <p:sp>
              <p:nvSpPr>
                <p:cNvPr id="30" name="TextBox 29"/>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27" name="Rectangle 26"/>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25" name="Straight Connector 24"/>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265282" y="3803653"/>
            <a:ext cx="5439801" cy="594869"/>
            <a:chOff x="4632285" y="282588"/>
            <a:chExt cx="5243235" cy="594869"/>
          </a:xfrm>
        </p:grpSpPr>
        <p:grpSp>
          <p:nvGrpSpPr>
            <p:cNvPr id="33" name="Group 32"/>
            <p:cNvGrpSpPr/>
            <p:nvPr/>
          </p:nvGrpSpPr>
          <p:grpSpPr>
            <a:xfrm>
              <a:off x="4632285" y="282588"/>
              <a:ext cx="5243235" cy="582913"/>
              <a:chOff x="1001651" y="3967630"/>
              <a:chExt cx="7904835" cy="795862"/>
            </a:xfrm>
          </p:grpSpPr>
          <p:grpSp>
            <p:nvGrpSpPr>
              <p:cNvPr id="35" name="Group 34"/>
              <p:cNvGrpSpPr/>
              <p:nvPr/>
            </p:nvGrpSpPr>
            <p:grpSpPr>
              <a:xfrm>
                <a:off x="1001651" y="3967630"/>
                <a:ext cx="7904835" cy="795861"/>
                <a:chOff x="1686542" y="3966865"/>
                <a:chExt cx="7219944" cy="795861"/>
              </a:xfrm>
            </p:grpSpPr>
            <p:cxnSp>
              <p:nvCxnSpPr>
                <p:cNvPr id="37" name="Straight Connector 36"/>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38" name="Text Placeholder 1"/>
                <p:cNvSpPr txBox="1">
                  <a:spLocks/>
                </p:cNvSpPr>
                <p:nvPr/>
              </p:nvSpPr>
              <p:spPr>
                <a:xfrm rot="16200000">
                  <a:off x="4842336" y="856594"/>
                  <a:ext cx="745659" cy="7057247"/>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References</a:t>
                  </a:r>
                  <a:endParaRPr lang="en-US" sz="2400" dirty="0">
                    <a:solidFill>
                      <a:srgbClr val="3C3C3C"/>
                    </a:solidFill>
                    <a:latin typeface="Arial"/>
                    <a:cs typeface="Arial"/>
                  </a:endParaRPr>
                </a:p>
              </p:txBody>
            </p:sp>
            <p:sp>
              <p:nvSpPr>
                <p:cNvPr id="39" name="TextBox 38"/>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36" name="Rectangle 35"/>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34" name="Straight Connector 33"/>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20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854912" y="1453657"/>
            <a:ext cx="2958971" cy="3608646"/>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50529" y="1999637"/>
            <a:ext cx="8229601" cy="2962423"/>
          </a:xfrm>
        </p:spPr>
        <p:txBody>
          <a:bodyPr/>
          <a:lstStyle/>
          <a:p>
            <a:r>
              <a:rPr lang="en-US" smtClean="0"/>
              <a:t>a</a:t>
            </a:r>
            <a:endParaRPr lang="en-US"/>
          </a:p>
        </p:txBody>
      </p:sp>
      <p:pic>
        <p:nvPicPr>
          <p:cNvPr id="7" name="Picture 6"/>
          <p:cNvPicPr>
            <a:picLocks noChangeAspect="1"/>
          </p:cNvPicPr>
          <p:nvPr/>
        </p:nvPicPr>
        <p:blipFill>
          <a:blip r:embed="rId3"/>
          <a:stretch>
            <a:fillRect/>
          </a:stretch>
        </p:blipFill>
        <p:spPr>
          <a:xfrm>
            <a:off x="231238" y="1453657"/>
            <a:ext cx="1591167" cy="360864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543115" y="1453657"/>
            <a:ext cx="2562193" cy="3608646"/>
          </a:xfrm>
          <a:prstGeom prst="rect">
            <a:avLst/>
          </a:prstGeom>
          <a:ln>
            <a:noFill/>
          </a:ln>
          <a:effectLst>
            <a:outerShdw blurRad="292100" dist="139700" dir="2700000" algn="tl" rotWithShape="0">
              <a:srgbClr val="333333">
                <a:alpha val="65000"/>
              </a:srgbClr>
            </a:outerShdw>
          </a:effectLst>
        </p:spPr>
      </p:pic>
      <p:sp>
        <p:nvSpPr>
          <p:cNvPr id="10" name="Plus 9"/>
          <p:cNvSpPr/>
          <p:nvPr/>
        </p:nvSpPr>
        <p:spPr>
          <a:xfrm>
            <a:off x="1851320" y="2842484"/>
            <a:ext cx="691795" cy="74066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1" name="Equal 10"/>
          <p:cNvSpPr/>
          <p:nvPr/>
        </p:nvSpPr>
        <p:spPr>
          <a:xfrm>
            <a:off x="5158026" y="2928462"/>
            <a:ext cx="639077" cy="568712"/>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12" name="Rectangle 11"/>
          <p:cNvSpPr/>
          <p:nvPr/>
        </p:nvSpPr>
        <p:spPr>
          <a:xfrm>
            <a:off x="632540" y="2240603"/>
            <a:ext cx="1189865" cy="24188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3" name="Rectangle 12"/>
          <p:cNvSpPr/>
          <p:nvPr/>
        </p:nvSpPr>
        <p:spPr>
          <a:xfrm>
            <a:off x="3234910" y="3568488"/>
            <a:ext cx="1243485" cy="237299"/>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4" name="Rectangle 13"/>
          <p:cNvSpPr/>
          <p:nvPr/>
        </p:nvSpPr>
        <p:spPr>
          <a:xfrm>
            <a:off x="6616930" y="3460319"/>
            <a:ext cx="1243485" cy="281549"/>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cxnSp>
        <p:nvCxnSpPr>
          <p:cNvPr id="15" name="Straight Arrow Connector 14"/>
          <p:cNvCxnSpPr/>
          <p:nvPr/>
        </p:nvCxnSpPr>
        <p:spPr>
          <a:xfrm>
            <a:off x="1924216" y="2368377"/>
            <a:ext cx="1176793" cy="1264257"/>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cxnSp>
        <p:nvCxnSpPr>
          <p:cNvPr id="16" name="Straight Arrow Connector 15"/>
          <p:cNvCxnSpPr/>
          <p:nvPr/>
        </p:nvCxnSpPr>
        <p:spPr>
          <a:xfrm flipV="1">
            <a:off x="4612296" y="3601093"/>
            <a:ext cx="1870881" cy="104967"/>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1" name="Rectangle 20"/>
          <p:cNvSpPr/>
          <p:nvPr/>
        </p:nvSpPr>
        <p:spPr>
          <a:xfrm>
            <a:off x="3113769" y="1216503"/>
            <a:ext cx="1415772"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Template (</a:t>
            </a:r>
            <a:r>
              <a:rPr lang="en-US" sz="1100" dirty="0" err="1" smtClean="0">
                <a:solidFill>
                  <a:schemeClr val="accent2"/>
                </a:solidFill>
                <a:latin typeface="Consolas" charset="0"/>
                <a:ea typeface="Consolas" charset="0"/>
                <a:cs typeface="Consolas" charset="0"/>
              </a:rPr>
              <a:t>Jinja</a:t>
            </a:r>
            <a:r>
              <a:rPr lang="en-US" sz="1100" dirty="0" smtClean="0">
                <a:solidFill>
                  <a:schemeClr val="accent2"/>
                </a:solidFill>
                <a:latin typeface="Consolas" charset="0"/>
                <a:ea typeface="Consolas" charset="0"/>
                <a:cs typeface="Consolas" charset="0"/>
              </a:rPr>
              <a:t>)</a:t>
            </a:r>
            <a:endParaRPr lang="en-US" sz="1100" dirty="0">
              <a:solidFill>
                <a:schemeClr val="accent2"/>
              </a:solidFill>
              <a:latin typeface="Consolas" charset="0"/>
              <a:ea typeface="Consolas" charset="0"/>
              <a:cs typeface="Consolas" charset="0"/>
            </a:endParaRPr>
          </a:p>
        </p:txBody>
      </p:sp>
      <p:sp>
        <p:nvSpPr>
          <p:cNvPr id="22" name="Rectangle 21"/>
          <p:cNvSpPr/>
          <p:nvPr/>
        </p:nvSpPr>
        <p:spPr>
          <a:xfrm>
            <a:off x="326352" y="1201258"/>
            <a:ext cx="1415772"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Variables (YAML)</a:t>
            </a:r>
            <a:endParaRPr lang="en-US" sz="1100" dirty="0">
              <a:solidFill>
                <a:schemeClr val="accent2"/>
              </a:solidFill>
              <a:latin typeface="Consolas" charset="0"/>
              <a:ea typeface="Consolas" charset="0"/>
              <a:cs typeface="Consolas" charset="0"/>
            </a:endParaRPr>
          </a:p>
        </p:txBody>
      </p:sp>
      <p:sp>
        <p:nvSpPr>
          <p:cNvPr id="23" name="Rectangle 22"/>
          <p:cNvSpPr/>
          <p:nvPr/>
        </p:nvSpPr>
        <p:spPr>
          <a:xfrm>
            <a:off x="6773035" y="1216503"/>
            <a:ext cx="1184940"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Router </a:t>
            </a:r>
            <a:r>
              <a:rPr lang="en-US" sz="1100" dirty="0" err="1" smtClean="0">
                <a:solidFill>
                  <a:schemeClr val="accent2"/>
                </a:solidFill>
                <a:latin typeface="Consolas" charset="0"/>
                <a:ea typeface="Consolas" charset="0"/>
                <a:cs typeface="Consolas" charset="0"/>
              </a:rPr>
              <a:t>config</a:t>
            </a:r>
            <a:endParaRPr lang="en-US" sz="1100" dirty="0">
              <a:solidFill>
                <a:schemeClr val="accent2"/>
              </a:solidFill>
              <a:latin typeface="Consolas" charset="0"/>
              <a:ea typeface="Consolas" charset="0"/>
              <a:cs typeface="Consolas" charset="0"/>
            </a:endParaRPr>
          </a:p>
        </p:txBody>
      </p:sp>
      <p:sp>
        <p:nvSpPr>
          <p:cNvPr id="25" name="Title 1"/>
          <p:cNvSpPr>
            <a:spLocks noGrp="1"/>
          </p:cNvSpPr>
          <p:nvPr>
            <p:ph type="title"/>
          </p:nvPr>
        </p:nvSpPr>
        <p:spPr>
          <a:xfrm>
            <a:off x="0" y="9211"/>
            <a:ext cx="9143999" cy="685496"/>
          </a:xfrm>
          <a:solidFill>
            <a:schemeClr val="bg1">
              <a:lumMod val="95000"/>
            </a:schemeClr>
          </a:solidFill>
        </p:spPr>
        <p:txBody>
          <a:bodyPr lIns="274320" anchor="ctr"/>
          <a:lstStyle/>
          <a:p>
            <a:r>
              <a:rPr lang="en-US" dirty="0" smtClean="0"/>
              <a:t>Step 3: Build router </a:t>
            </a:r>
            <a:r>
              <a:rPr lang="en-US" dirty="0" err="1" smtClean="0"/>
              <a:t>config</a:t>
            </a:r>
            <a:endParaRPr lang="en-US" dirty="0"/>
          </a:p>
        </p:txBody>
      </p:sp>
      <p:sp>
        <p:nvSpPr>
          <p:cNvPr id="29" name="Rectangle 28"/>
          <p:cNvSpPr/>
          <p:nvPr/>
        </p:nvSpPr>
        <p:spPr>
          <a:xfrm>
            <a:off x="-16691" y="534608"/>
            <a:ext cx="2101857" cy="253916"/>
          </a:xfrm>
          <a:prstGeom prst="rect">
            <a:avLst/>
          </a:prstGeom>
        </p:spPr>
        <p:txBody>
          <a:bodyPr wrap="none">
            <a:spAutoFit/>
          </a:bodyPr>
          <a:lstStyle/>
          <a:p>
            <a:r>
              <a:rPr lang="en-US" sz="1050" b="1" u="sng" dirty="0" smtClean="0">
                <a:solidFill>
                  <a:schemeClr val="accent5"/>
                </a:solidFill>
                <a:latin typeface="Consolas" charset="0"/>
                <a:ea typeface="Consolas" charset="0"/>
                <a:cs typeface="Consolas" charset="0"/>
              </a:rPr>
              <a:t>pb.config.vpn_service.yaml</a:t>
            </a:r>
            <a:endParaRPr lang="en-US" sz="1050" b="1" u="sng" dirty="0"/>
          </a:p>
        </p:txBody>
      </p:sp>
      <p:sp>
        <p:nvSpPr>
          <p:cNvPr id="30" name="Rectangle 29"/>
          <p:cNvSpPr/>
          <p:nvPr/>
        </p:nvSpPr>
        <p:spPr>
          <a:xfrm>
            <a:off x="6759577" y="898856"/>
            <a:ext cx="1290738" cy="253916"/>
          </a:xfrm>
          <a:prstGeom prst="rect">
            <a:avLst/>
          </a:prstGeom>
        </p:spPr>
        <p:txBody>
          <a:bodyPr wrap="none">
            <a:spAutoFit/>
          </a:bodyPr>
          <a:lstStyle/>
          <a:p>
            <a:r>
              <a:rPr lang="en-US" sz="1050" dirty="0" err="1" smtClean="0">
                <a:solidFill>
                  <a:schemeClr val="accent5"/>
                </a:solidFill>
                <a:latin typeface="Consolas" charset="0"/>
                <a:ea typeface="Consolas" charset="0"/>
                <a:cs typeface="Consolas" charset="0"/>
              </a:rPr>
              <a:t>config</a:t>
            </a:r>
            <a:r>
              <a:rPr lang="en-US" sz="1050" dirty="0" smtClean="0">
                <a:solidFill>
                  <a:schemeClr val="accent5"/>
                </a:solidFill>
                <a:latin typeface="Consolas" charset="0"/>
                <a:ea typeface="Consolas" charset="0"/>
                <a:cs typeface="Consolas" charset="0"/>
              </a:rPr>
              <a:t>/</a:t>
            </a:r>
            <a:r>
              <a:rPr lang="en-US" sz="1050" dirty="0" err="1" smtClean="0">
                <a:solidFill>
                  <a:schemeClr val="accent5"/>
                </a:solidFill>
                <a:latin typeface="Consolas" charset="0"/>
                <a:ea typeface="Consolas" charset="0"/>
                <a:cs typeface="Consolas" charset="0"/>
              </a:rPr>
              <a:t>HAN.conf</a:t>
            </a:r>
            <a:endParaRPr lang="en-US" sz="1050" dirty="0"/>
          </a:p>
        </p:txBody>
      </p:sp>
      <p:sp>
        <p:nvSpPr>
          <p:cNvPr id="31" name="Rectangle 30"/>
          <p:cNvSpPr/>
          <p:nvPr/>
        </p:nvSpPr>
        <p:spPr>
          <a:xfrm>
            <a:off x="3084136" y="914324"/>
            <a:ext cx="3060453" cy="253916"/>
          </a:xfrm>
          <a:prstGeom prst="rect">
            <a:avLst/>
          </a:prstGeom>
        </p:spPr>
        <p:txBody>
          <a:bodyPr wrap="none">
            <a:spAutoFit/>
          </a:bodyPr>
          <a:lstStyle/>
          <a:p>
            <a:r>
              <a:rPr lang="en-US" sz="1050" dirty="0" smtClean="0">
                <a:solidFill>
                  <a:schemeClr val="accent5"/>
                </a:solidFill>
                <a:latin typeface="Consolas" charset="0"/>
                <a:ea typeface="Consolas" charset="0"/>
                <a:cs typeface="Consolas" charset="0"/>
              </a:rPr>
              <a:t>roles/junos_vpn/templates/main.conf.j2</a:t>
            </a:r>
            <a:endParaRPr lang="en-US" sz="1050" dirty="0"/>
          </a:p>
        </p:txBody>
      </p:sp>
      <p:sp>
        <p:nvSpPr>
          <p:cNvPr id="32" name="Rectangle 31"/>
          <p:cNvSpPr/>
          <p:nvPr/>
        </p:nvSpPr>
        <p:spPr>
          <a:xfrm>
            <a:off x="87624" y="862926"/>
            <a:ext cx="2255369" cy="415498"/>
          </a:xfrm>
          <a:prstGeom prst="rect">
            <a:avLst/>
          </a:prstGeom>
        </p:spPr>
        <p:txBody>
          <a:bodyPr wrap="square">
            <a:spAutoFit/>
          </a:bodyPr>
          <a:lstStyle/>
          <a:p>
            <a:r>
              <a:rPr lang="en-US" sz="1050" dirty="0" err="1" smtClean="0">
                <a:solidFill>
                  <a:schemeClr val="accent5"/>
                </a:solidFill>
                <a:latin typeface="Consolas" charset="0"/>
                <a:ea typeface="Consolas" charset="0"/>
                <a:cs typeface="Consolas" charset="0"/>
              </a:rPr>
              <a:t>host_vars</a:t>
            </a:r>
            <a:r>
              <a:rPr lang="en-US" sz="1050" dirty="0" smtClean="0">
                <a:solidFill>
                  <a:schemeClr val="accent5"/>
                </a:solidFill>
                <a:latin typeface="Consolas" charset="0"/>
                <a:ea typeface="Consolas" charset="0"/>
                <a:cs typeface="Consolas" charset="0"/>
              </a:rPr>
              <a:t>/HAN/</a:t>
            </a:r>
          </a:p>
          <a:p>
            <a:r>
              <a:rPr lang="en-US" sz="1050" dirty="0" smtClean="0">
                <a:solidFill>
                  <a:schemeClr val="accent5"/>
                </a:solidFill>
                <a:latin typeface="Consolas" charset="0"/>
                <a:ea typeface="Consolas" charset="0"/>
                <a:cs typeface="Consolas" charset="0"/>
              </a:rPr>
              <a:t>generated_vpn_variables.yaml</a:t>
            </a:r>
            <a:endParaRPr lang="en-US" sz="1050" dirty="0"/>
          </a:p>
        </p:txBody>
      </p:sp>
      <p:sp>
        <p:nvSpPr>
          <p:cNvPr id="33" name="Rectangle 32"/>
          <p:cNvSpPr/>
          <p:nvPr/>
        </p:nvSpPr>
        <p:spPr>
          <a:xfrm>
            <a:off x="2279867" y="863849"/>
            <a:ext cx="311304" cy="369332"/>
          </a:xfrm>
          <a:prstGeom prst="rect">
            <a:avLst/>
          </a:prstGeom>
        </p:spPr>
        <p:txBody>
          <a:bodyPr wrap="none">
            <a:spAutoFit/>
          </a:bodyPr>
          <a:lstStyle/>
          <a:p>
            <a:r>
              <a:rPr lang="en-US" sz="1800" b="1" smtClean="0">
                <a:solidFill>
                  <a:schemeClr val="accent5"/>
                </a:solidFill>
                <a:latin typeface="Consolas" charset="0"/>
                <a:ea typeface="Consolas" charset="0"/>
                <a:cs typeface="Consolas" charset="0"/>
              </a:rPr>
              <a:t>+</a:t>
            </a:r>
            <a:endParaRPr lang="en-US" sz="1800" b="1" dirty="0"/>
          </a:p>
        </p:txBody>
      </p:sp>
      <p:sp>
        <p:nvSpPr>
          <p:cNvPr id="34" name="Rectangle 33"/>
          <p:cNvSpPr/>
          <p:nvPr/>
        </p:nvSpPr>
        <p:spPr>
          <a:xfrm>
            <a:off x="6144589" y="839053"/>
            <a:ext cx="311304" cy="369332"/>
          </a:xfrm>
          <a:prstGeom prst="rect">
            <a:avLst/>
          </a:prstGeom>
        </p:spPr>
        <p:txBody>
          <a:bodyPr wrap="none">
            <a:spAutoFit/>
          </a:bodyPr>
          <a:lstStyle/>
          <a:p>
            <a:r>
              <a:rPr lang="en-US" sz="1800" b="1" dirty="0" smtClean="0">
                <a:solidFill>
                  <a:schemeClr val="accent5"/>
                </a:solidFill>
                <a:latin typeface="Consolas" charset="0"/>
                <a:ea typeface="Consolas" charset="0"/>
                <a:cs typeface="Consolas" charset="0"/>
              </a:rPr>
              <a:t>=</a:t>
            </a:r>
            <a:endParaRPr lang="en-US" sz="1800" b="1" dirty="0"/>
          </a:p>
        </p:txBody>
      </p:sp>
      <p:cxnSp>
        <p:nvCxnSpPr>
          <p:cNvPr id="35" name="Straight Arrow Connector 34"/>
          <p:cNvCxnSpPr/>
          <p:nvPr/>
        </p:nvCxnSpPr>
        <p:spPr>
          <a:xfrm>
            <a:off x="782883" y="749182"/>
            <a:ext cx="0" cy="179743"/>
          </a:xfrm>
          <a:prstGeom prst="straightConnector1">
            <a:avLst/>
          </a:prstGeom>
          <a:noFill/>
          <a:ln w="25400">
            <a:solidFill>
              <a:schemeClr val="accent5"/>
            </a:solidFill>
            <a:tailEnd type="stealth"/>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4907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9" grpId="0"/>
      <p:bldP spid="30" grpId="0"/>
      <p:bldP spid="31"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083" y="1498035"/>
            <a:ext cx="3518026" cy="2880851"/>
          </a:xfrm>
        </p:spPr>
        <p:txBody>
          <a:bodyPr>
            <a:normAutofit/>
          </a:bodyPr>
          <a:lstStyle/>
          <a:p>
            <a:r>
              <a:rPr lang="en-US" sz="1900" dirty="0" smtClean="0"/>
              <a:t>Host-specific router configs: </a:t>
            </a:r>
          </a:p>
          <a:p>
            <a:pPr lvl="1"/>
            <a:r>
              <a:rPr lang="en-US" sz="1700" dirty="0" smtClean="0"/>
              <a:t>One file per host</a:t>
            </a:r>
          </a:p>
          <a:p>
            <a:pPr lvl="1"/>
            <a:r>
              <a:rPr lang="en-US" sz="1600" dirty="0" smtClean="0"/>
              <a:t>&lt;Hostname&gt;.</a:t>
            </a:r>
            <a:r>
              <a:rPr lang="en-US" sz="1600" dirty="0" err="1" smtClean="0"/>
              <a:t>conf</a:t>
            </a:r>
            <a:endParaRPr lang="en-US" sz="1400" dirty="0"/>
          </a:p>
        </p:txBody>
      </p:sp>
      <p:sp>
        <p:nvSpPr>
          <p:cNvPr id="7" name="Rectangle 6"/>
          <p:cNvSpPr/>
          <p:nvPr/>
        </p:nvSpPr>
        <p:spPr>
          <a:xfrm>
            <a:off x="6365117" y="409752"/>
            <a:ext cx="2031325"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Sample User Input (YAML)</a:t>
            </a:r>
            <a:endParaRPr lang="en-US" sz="1100" dirty="0">
              <a:solidFill>
                <a:schemeClr val="accent2"/>
              </a:solidFill>
              <a:latin typeface="Consolas" charset="0"/>
              <a:ea typeface="Consolas" charset="0"/>
              <a:cs typeface="Consolas" charset="0"/>
            </a:endParaRPr>
          </a:p>
        </p:txBody>
      </p:sp>
      <p:sp>
        <p:nvSpPr>
          <p:cNvPr id="8"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err="1" smtClean="0"/>
              <a:t>Ansible</a:t>
            </a:r>
            <a:r>
              <a:rPr lang="en-US" dirty="0" smtClean="0"/>
              <a:t> directory structure (After Step 3)</a:t>
            </a:r>
            <a:endParaRPr lang="en-US" dirty="0"/>
          </a:p>
        </p:txBody>
      </p:sp>
      <p:sp>
        <p:nvSpPr>
          <p:cNvPr id="5" name="Left Brace 4"/>
          <p:cNvSpPr/>
          <p:nvPr/>
        </p:nvSpPr>
        <p:spPr>
          <a:xfrm>
            <a:off x="5787046" y="1498035"/>
            <a:ext cx="211943" cy="551943"/>
          </a:xfrm>
          <a:prstGeom prst="leftBrace">
            <a:avLst>
              <a:gd name="adj1" fmla="val 20579"/>
              <a:gd name="adj2" fmla="val 50000"/>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5218810" y="1773245"/>
            <a:ext cx="469916" cy="0"/>
          </a:xfrm>
          <a:prstGeom prst="straightConnector1">
            <a:avLst/>
          </a:prstGeom>
          <a:noFill/>
          <a:ln w="1905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3927429" y="1560099"/>
            <a:ext cx="1261885" cy="430887"/>
          </a:xfrm>
          <a:prstGeom prst="rect">
            <a:avLst/>
          </a:prstGeom>
        </p:spPr>
        <p:txBody>
          <a:bodyPr wrap="none">
            <a:spAutoFit/>
          </a:bodyPr>
          <a:lstStyle/>
          <a:p>
            <a:pPr algn="r"/>
            <a:r>
              <a:rPr lang="en-US" sz="1100" dirty="0" smtClean="0">
                <a:solidFill>
                  <a:schemeClr val="accent2"/>
                </a:solidFill>
                <a:latin typeface="Consolas" charset="0"/>
                <a:ea typeface="Consolas" charset="0"/>
                <a:cs typeface="Consolas" charset="0"/>
              </a:rPr>
              <a:t>Host-specific</a:t>
            </a:r>
          </a:p>
          <a:p>
            <a:pPr algn="r"/>
            <a:r>
              <a:rPr lang="en-US" sz="1100" dirty="0" smtClean="0">
                <a:solidFill>
                  <a:schemeClr val="accent2"/>
                </a:solidFill>
                <a:latin typeface="Consolas" charset="0"/>
                <a:ea typeface="Consolas" charset="0"/>
                <a:cs typeface="Consolas" charset="0"/>
              </a:rPr>
              <a:t>Router configs</a:t>
            </a:r>
            <a:endParaRPr lang="en-US" sz="1100" dirty="0">
              <a:solidFill>
                <a:schemeClr val="accent2"/>
              </a:solidFill>
              <a:latin typeface="Consolas" charset="0"/>
              <a:ea typeface="Consolas" charset="0"/>
              <a:cs typeface="Consolas" charset="0"/>
            </a:endParaRPr>
          </a:p>
        </p:txBody>
      </p:sp>
      <p:pic>
        <p:nvPicPr>
          <p:cNvPr id="4" name="Picture 3"/>
          <p:cNvPicPr>
            <a:picLocks noChangeAspect="1"/>
          </p:cNvPicPr>
          <p:nvPr/>
        </p:nvPicPr>
        <p:blipFill>
          <a:blip r:embed="rId2"/>
          <a:stretch>
            <a:fillRect/>
          </a:stretch>
        </p:blipFill>
        <p:spPr>
          <a:xfrm>
            <a:off x="5998989" y="1313333"/>
            <a:ext cx="2953979" cy="2920181"/>
          </a:xfrm>
          <a:prstGeom prst="rect">
            <a:avLst/>
          </a:prstGeom>
        </p:spPr>
      </p:pic>
    </p:spTree>
    <p:extLst>
      <p:ext uri="{BB962C8B-B14F-4D97-AF65-F5344CB8AC3E}">
        <p14:creationId xmlns:p14="http://schemas.microsoft.com/office/powerpoint/2010/main" val="109982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99426" y="1433177"/>
            <a:ext cx="4608296" cy="2962423"/>
          </a:xfrm>
        </p:spPr>
        <p:txBody>
          <a:bodyPr/>
          <a:lstStyle/>
          <a:p>
            <a:r>
              <a:rPr lang="en-US" sz="1600" dirty="0" smtClean="0"/>
              <a:t>Connect to each router via NETCONF</a:t>
            </a:r>
          </a:p>
          <a:p>
            <a:pPr marL="0" indent="0">
              <a:buNone/>
            </a:pPr>
            <a:r>
              <a:rPr lang="en-US" sz="1600" dirty="0" smtClean="0"/>
              <a:t> </a:t>
            </a:r>
          </a:p>
          <a:p>
            <a:r>
              <a:rPr lang="en-US" sz="1600" dirty="0" smtClean="0"/>
              <a:t>Push the respective </a:t>
            </a:r>
            <a:r>
              <a:rPr lang="en-US" sz="1600" dirty="0" err="1" smtClean="0"/>
              <a:t>config</a:t>
            </a:r>
            <a:r>
              <a:rPr lang="en-US" sz="1600" dirty="0" smtClean="0"/>
              <a:t> to the router</a:t>
            </a:r>
          </a:p>
          <a:p>
            <a:endParaRPr lang="en-US" sz="1600" dirty="0"/>
          </a:p>
          <a:p>
            <a:r>
              <a:rPr lang="en-US" sz="1600" dirty="0" err="1" smtClean="0"/>
              <a:t>Config</a:t>
            </a:r>
            <a:r>
              <a:rPr lang="en-US" sz="1600" dirty="0" smtClean="0"/>
              <a:t> can be built and pushed for a single VPN customer also using tags</a:t>
            </a:r>
          </a:p>
          <a:p>
            <a:endParaRPr lang="en-US" sz="1600" dirty="0"/>
          </a:p>
          <a:p>
            <a:r>
              <a:rPr lang="en-US" sz="1600" dirty="0" err="1" smtClean="0"/>
              <a:t>Config</a:t>
            </a:r>
            <a:r>
              <a:rPr lang="en-US" sz="1600" dirty="0"/>
              <a:t> </a:t>
            </a:r>
            <a:r>
              <a:rPr lang="en-US" sz="1600" dirty="0" smtClean="0"/>
              <a:t>can be rolled back for devices that support this functionality</a:t>
            </a:r>
            <a:endParaRPr lang="en-US" sz="1600" dirty="0"/>
          </a:p>
        </p:txBody>
      </p:sp>
      <p:pic>
        <p:nvPicPr>
          <p:cNvPr id="10" name="Picture 9"/>
          <p:cNvPicPr>
            <a:picLocks noChangeAspect="1"/>
          </p:cNvPicPr>
          <p:nvPr/>
        </p:nvPicPr>
        <p:blipFill>
          <a:blip r:embed="rId2"/>
          <a:stretch>
            <a:fillRect/>
          </a:stretch>
        </p:blipFill>
        <p:spPr>
          <a:xfrm>
            <a:off x="5239367" y="956099"/>
            <a:ext cx="3133803" cy="3720826"/>
          </a:xfrm>
          <a:prstGeom prst="rect">
            <a:avLst/>
          </a:prstGeom>
          <a:ln>
            <a:noFill/>
          </a:ln>
          <a:effectLst>
            <a:outerShdw blurRad="292100" dist="139700" dir="2700000" algn="tl" rotWithShape="0">
              <a:srgbClr val="333333">
                <a:alpha val="65000"/>
              </a:srgbClr>
            </a:outerShdw>
          </a:effectLst>
        </p:spPr>
      </p:pic>
      <p:sp>
        <p:nvSpPr>
          <p:cNvPr id="13" name="Title 1"/>
          <p:cNvSpPr>
            <a:spLocks noGrp="1"/>
          </p:cNvSpPr>
          <p:nvPr>
            <p:ph type="title"/>
          </p:nvPr>
        </p:nvSpPr>
        <p:spPr>
          <a:xfrm>
            <a:off x="0" y="146862"/>
            <a:ext cx="9143999" cy="685496"/>
          </a:xfrm>
          <a:solidFill>
            <a:schemeClr val="bg1">
              <a:lumMod val="95000"/>
            </a:schemeClr>
          </a:solidFill>
        </p:spPr>
        <p:txBody>
          <a:bodyPr lIns="274320" anchor="ctr"/>
          <a:lstStyle/>
          <a:p>
            <a:r>
              <a:rPr lang="en-US" dirty="0" smtClean="0"/>
              <a:t>Step 4: Push router </a:t>
            </a:r>
            <a:r>
              <a:rPr lang="en-US" dirty="0" err="1" smtClean="0"/>
              <a:t>config</a:t>
            </a:r>
            <a:endParaRPr lang="en-US" dirty="0"/>
          </a:p>
        </p:txBody>
      </p:sp>
    </p:spTree>
    <p:extLst>
      <p:ext uri="{BB962C8B-B14F-4D97-AF65-F5344CB8AC3E}">
        <p14:creationId xmlns:p14="http://schemas.microsoft.com/office/powerpoint/2010/main" val="179091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2565" y="1824640"/>
            <a:ext cx="2851900" cy="2997252"/>
          </a:xfrm>
          <a:prstGeom prst="rect">
            <a:avLst/>
          </a:prstGeom>
        </p:spPr>
      </p:pic>
      <p:pic>
        <p:nvPicPr>
          <p:cNvPr id="6" name="Picture 5"/>
          <p:cNvPicPr>
            <a:picLocks noChangeAspect="1"/>
          </p:cNvPicPr>
          <p:nvPr/>
        </p:nvPicPr>
        <p:blipFill>
          <a:blip r:embed="rId3"/>
          <a:stretch>
            <a:fillRect/>
          </a:stretch>
        </p:blipFill>
        <p:spPr>
          <a:xfrm>
            <a:off x="5732734" y="1845905"/>
            <a:ext cx="3310330" cy="1644555"/>
          </a:xfrm>
          <a:prstGeom prst="rect">
            <a:avLst/>
          </a:prstGeom>
        </p:spPr>
      </p:pic>
      <p:pic>
        <p:nvPicPr>
          <p:cNvPr id="7" name="Picture 6"/>
          <p:cNvPicPr>
            <a:picLocks noChangeAspect="1"/>
          </p:cNvPicPr>
          <p:nvPr/>
        </p:nvPicPr>
        <p:blipFill>
          <a:blip r:embed="rId4"/>
          <a:stretch>
            <a:fillRect/>
          </a:stretch>
        </p:blipFill>
        <p:spPr>
          <a:xfrm>
            <a:off x="3445194" y="1824640"/>
            <a:ext cx="1912576" cy="2453428"/>
          </a:xfrm>
          <a:prstGeom prst="rect">
            <a:avLst/>
          </a:prstGeom>
        </p:spPr>
      </p:pic>
      <p:sp>
        <p:nvSpPr>
          <p:cNvPr id="9" name="Plus 8"/>
          <p:cNvSpPr/>
          <p:nvPr/>
        </p:nvSpPr>
        <p:spPr>
          <a:xfrm>
            <a:off x="2963344" y="2773801"/>
            <a:ext cx="406850" cy="40846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3" name="Rectangle 12"/>
          <p:cNvSpPr/>
          <p:nvPr/>
        </p:nvSpPr>
        <p:spPr>
          <a:xfrm>
            <a:off x="3958444" y="1988522"/>
            <a:ext cx="1366483" cy="24188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4" name="Rectangle 13"/>
          <p:cNvSpPr/>
          <p:nvPr/>
        </p:nvSpPr>
        <p:spPr>
          <a:xfrm>
            <a:off x="743380" y="3697405"/>
            <a:ext cx="1551920" cy="22788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5" name="Rectangle 14"/>
          <p:cNvSpPr/>
          <p:nvPr/>
        </p:nvSpPr>
        <p:spPr>
          <a:xfrm>
            <a:off x="6413529" y="2207124"/>
            <a:ext cx="2153359" cy="281549"/>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cxnSp>
        <p:nvCxnSpPr>
          <p:cNvPr id="16" name="Straight Arrow Connector 15"/>
          <p:cNvCxnSpPr/>
          <p:nvPr/>
        </p:nvCxnSpPr>
        <p:spPr>
          <a:xfrm flipV="1">
            <a:off x="2386680" y="2163724"/>
            <a:ext cx="1438068" cy="1647623"/>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8" name="Rectangle 17"/>
          <p:cNvSpPr/>
          <p:nvPr/>
        </p:nvSpPr>
        <p:spPr>
          <a:xfrm>
            <a:off x="707916" y="1595928"/>
            <a:ext cx="1338828"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Playbook (YAML)</a:t>
            </a:r>
            <a:endParaRPr lang="en-US" sz="1100" dirty="0">
              <a:solidFill>
                <a:schemeClr val="accent2"/>
              </a:solidFill>
              <a:latin typeface="Consolas" charset="0"/>
              <a:ea typeface="Consolas" charset="0"/>
              <a:cs typeface="Consolas" charset="0"/>
            </a:endParaRPr>
          </a:p>
        </p:txBody>
      </p:sp>
      <p:sp>
        <p:nvSpPr>
          <p:cNvPr id="19" name="Rectangle 18"/>
          <p:cNvSpPr/>
          <p:nvPr/>
        </p:nvSpPr>
        <p:spPr>
          <a:xfrm>
            <a:off x="3757895" y="1605594"/>
            <a:ext cx="1415772"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Variables (YAML)</a:t>
            </a:r>
            <a:endParaRPr lang="en-US" sz="1100" dirty="0">
              <a:solidFill>
                <a:schemeClr val="accent2"/>
              </a:solidFill>
              <a:latin typeface="Consolas" charset="0"/>
              <a:ea typeface="Consolas" charset="0"/>
              <a:cs typeface="Consolas" charset="0"/>
            </a:endParaRPr>
          </a:p>
        </p:txBody>
      </p:sp>
      <p:sp>
        <p:nvSpPr>
          <p:cNvPr id="20" name="Rectangle 19"/>
          <p:cNvSpPr/>
          <p:nvPr/>
        </p:nvSpPr>
        <p:spPr>
          <a:xfrm>
            <a:off x="7051626" y="1613791"/>
            <a:ext cx="877163" cy="261610"/>
          </a:xfrm>
          <a:prstGeom prst="rect">
            <a:avLst/>
          </a:prstGeom>
        </p:spPr>
        <p:txBody>
          <a:bodyPr wrap="none">
            <a:spAutoFit/>
          </a:bodyPr>
          <a:lstStyle/>
          <a:p>
            <a:r>
              <a:rPr lang="en-US" sz="1100" smtClean="0">
                <a:solidFill>
                  <a:schemeClr val="accent2"/>
                </a:solidFill>
                <a:latin typeface="Consolas" charset="0"/>
                <a:ea typeface="Consolas" charset="0"/>
                <a:cs typeface="Consolas" charset="0"/>
              </a:rPr>
              <a:t>Test file</a:t>
            </a:r>
            <a:endParaRPr lang="en-US" sz="1100" dirty="0">
              <a:solidFill>
                <a:schemeClr val="accent2"/>
              </a:solidFill>
              <a:latin typeface="Consolas" charset="0"/>
              <a:ea typeface="Consolas" charset="0"/>
              <a:cs typeface="Consolas" charset="0"/>
            </a:endParaRPr>
          </a:p>
        </p:txBody>
      </p:sp>
      <p:sp>
        <p:nvSpPr>
          <p:cNvPr id="21" name="Plus 20"/>
          <p:cNvSpPr/>
          <p:nvPr/>
        </p:nvSpPr>
        <p:spPr>
          <a:xfrm>
            <a:off x="5349057" y="2749076"/>
            <a:ext cx="406850" cy="40846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cxnSp>
        <p:nvCxnSpPr>
          <p:cNvPr id="17" name="Straight Arrow Connector 16"/>
          <p:cNvCxnSpPr/>
          <p:nvPr/>
        </p:nvCxnSpPr>
        <p:spPr>
          <a:xfrm>
            <a:off x="5439430" y="2186646"/>
            <a:ext cx="834149" cy="488692"/>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22"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smtClean="0"/>
              <a:t>Step 5: </a:t>
            </a:r>
            <a:r>
              <a:rPr lang="en-US" dirty="0"/>
              <a:t>Validate VPN service (Interface status)</a:t>
            </a:r>
          </a:p>
        </p:txBody>
      </p:sp>
      <p:sp>
        <p:nvSpPr>
          <p:cNvPr id="24" name="Rectangle 23"/>
          <p:cNvSpPr/>
          <p:nvPr/>
        </p:nvSpPr>
        <p:spPr>
          <a:xfrm>
            <a:off x="6454717" y="1162434"/>
            <a:ext cx="2101857" cy="253916"/>
          </a:xfrm>
          <a:prstGeom prst="rect">
            <a:avLst/>
          </a:prstGeom>
        </p:spPr>
        <p:txBody>
          <a:bodyPr wrap="none">
            <a:spAutoFit/>
          </a:bodyPr>
          <a:lstStyle/>
          <a:p>
            <a:r>
              <a:rPr lang="en-US" sz="1050" dirty="0" smtClean="0">
                <a:solidFill>
                  <a:schemeClr val="accent5"/>
                </a:solidFill>
                <a:latin typeface="Consolas" charset="0"/>
                <a:ea typeface="Consolas" charset="0"/>
                <a:cs typeface="Consolas" charset="0"/>
              </a:rPr>
              <a:t>tests/</a:t>
            </a:r>
            <a:r>
              <a:rPr lang="en-US" sz="1050" dirty="0" err="1" smtClean="0">
                <a:solidFill>
                  <a:schemeClr val="accent5"/>
                </a:solidFill>
                <a:latin typeface="Consolas" charset="0"/>
                <a:ea typeface="Consolas" charset="0"/>
                <a:cs typeface="Consolas" charset="0"/>
              </a:rPr>
              <a:t>test_toyota_vpn.yaml</a:t>
            </a:r>
            <a:endParaRPr lang="en-US" sz="1050" dirty="0"/>
          </a:p>
        </p:txBody>
      </p:sp>
      <p:sp>
        <p:nvSpPr>
          <p:cNvPr id="25" name="Rectangle 24"/>
          <p:cNvSpPr/>
          <p:nvPr/>
        </p:nvSpPr>
        <p:spPr>
          <a:xfrm>
            <a:off x="585062" y="1189037"/>
            <a:ext cx="1806905" cy="253916"/>
          </a:xfrm>
          <a:prstGeom prst="rect">
            <a:avLst/>
          </a:prstGeom>
        </p:spPr>
        <p:txBody>
          <a:bodyPr wrap="none">
            <a:spAutoFit/>
          </a:bodyPr>
          <a:lstStyle/>
          <a:p>
            <a:r>
              <a:rPr lang="en-US" sz="1050" dirty="0" smtClean="0">
                <a:solidFill>
                  <a:schemeClr val="accent5"/>
                </a:solidFill>
                <a:latin typeface="Consolas" charset="0"/>
                <a:ea typeface="Consolas" charset="0"/>
                <a:cs typeface="Consolas" charset="0"/>
              </a:rPr>
              <a:t>pb.check.ifstatus.yaml</a:t>
            </a:r>
            <a:endParaRPr lang="en-US" sz="1050" dirty="0"/>
          </a:p>
        </p:txBody>
      </p:sp>
      <p:sp>
        <p:nvSpPr>
          <p:cNvPr id="26" name="Rectangle 25"/>
          <p:cNvSpPr/>
          <p:nvPr/>
        </p:nvSpPr>
        <p:spPr>
          <a:xfrm>
            <a:off x="3278924" y="1083038"/>
            <a:ext cx="2373714" cy="415498"/>
          </a:xfrm>
          <a:prstGeom prst="rect">
            <a:avLst/>
          </a:prstGeom>
        </p:spPr>
        <p:txBody>
          <a:bodyPr wrap="square">
            <a:spAutoFit/>
          </a:bodyPr>
          <a:lstStyle/>
          <a:p>
            <a:r>
              <a:rPr lang="en-US" sz="1050" dirty="0" err="1" smtClean="0">
                <a:solidFill>
                  <a:schemeClr val="accent5"/>
                </a:solidFill>
                <a:latin typeface="Consolas" charset="0"/>
                <a:ea typeface="Consolas" charset="0"/>
                <a:cs typeface="Consolas" charset="0"/>
              </a:rPr>
              <a:t>host_vars</a:t>
            </a:r>
            <a:r>
              <a:rPr lang="en-US" sz="1050" dirty="0" smtClean="0">
                <a:solidFill>
                  <a:schemeClr val="accent5"/>
                </a:solidFill>
                <a:latin typeface="Consolas" charset="0"/>
                <a:ea typeface="Consolas" charset="0"/>
                <a:cs typeface="Consolas" charset="0"/>
              </a:rPr>
              <a:t>/HAN/</a:t>
            </a:r>
          </a:p>
          <a:p>
            <a:r>
              <a:rPr lang="en-US" sz="1050" dirty="0" smtClean="0">
                <a:solidFill>
                  <a:schemeClr val="accent5"/>
                </a:solidFill>
                <a:latin typeface="Consolas" charset="0"/>
                <a:ea typeface="Consolas" charset="0"/>
                <a:cs typeface="Consolas" charset="0"/>
              </a:rPr>
              <a:t>generated_neighborCE_info.yaml</a:t>
            </a:r>
            <a:endParaRPr lang="en-US" sz="1050" dirty="0"/>
          </a:p>
        </p:txBody>
      </p:sp>
      <p:sp>
        <p:nvSpPr>
          <p:cNvPr id="27" name="Rectangle 26"/>
          <p:cNvSpPr/>
          <p:nvPr/>
        </p:nvSpPr>
        <p:spPr>
          <a:xfrm>
            <a:off x="2758813" y="1114252"/>
            <a:ext cx="311304" cy="369332"/>
          </a:xfrm>
          <a:prstGeom prst="rect">
            <a:avLst/>
          </a:prstGeom>
        </p:spPr>
        <p:txBody>
          <a:bodyPr wrap="none">
            <a:spAutoFit/>
          </a:bodyPr>
          <a:lstStyle/>
          <a:p>
            <a:r>
              <a:rPr lang="en-US" sz="1800" b="1" smtClean="0">
                <a:solidFill>
                  <a:schemeClr val="accent5"/>
                </a:solidFill>
                <a:latin typeface="Consolas" charset="0"/>
                <a:ea typeface="Consolas" charset="0"/>
                <a:cs typeface="Consolas" charset="0"/>
              </a:rPr>
              <a:t>+</a:t>
            </a:r>
            <a:endParaRPr lang="en-US" sz="1800" b="1" dirty="0"/>
          </a:p>
        </p:txBody>
      </p:sp>
      <p:sp>
        <p:nvSpPr>
          <p:cNvPr id="28" name="Rectangle 27"/>
          <p:cNvSpPr/>
          <p:nvPr/>
        </p:nvSpPr>
        <p:spPr>
          <a:xfrm>
            <a:off x="5839729" y="1102631"/>
            <a:ext cx="311304" cy="369332"/>
          </a:xfrm>
          <a:prstGeom prst="rect">
            <a:avLst/>
          </a:prstGeom>
        </p:spPr>
        <p:txBody>
          <a:bodyPr wrap="none">
            <a:spAutoFit/>
          </a:bodyPr>
          <a:lstStyle/>
          <a:p>
            <a:r>
              <a:rPr lang="en-US" sz="1800" b="1" dirty="0">
                <a:solidFill>
                  <a:schemeClr val="accent5"/>
                </a:solidFill>
                <a:latin typeface="Consolas" charset="0"/>
                <a:ea typeface="Consolas" charset="0"/>
                <a:cs typeface="Consolas" charset="0"/>
              </a:rPr>
              <a:t>+</a:t>
            </a:r>
            <a:endParaRPr lang="en-US" sz="1800" b="1" dirty="0"/>
          </a:p>
        </p:txBody>
      </p:sp>
    </p:spTree>
    <p:extLst>
      <p:ext uri="{BB962C8B-B14F-4D97-AF65-F5344CB8AC3E}">
        <p14:creationId xmlns:p14="http://schemas.microsoft.com/office/powerpoint/2010/main" val="157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4" grpId="0"/>
      <p:bldP spid="25" grpId="0"/>
      <p:bldP spid="26"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306817" y="1501535"/>
            <a:ext cx="2375016" cy="3046640"/>
          </a:xfrm>
          <a:prstGeom prst="rect">
            <a:avLst/>
          </a:prstGeom>
        </p:spPr>
      </p:pic>
      <p:pic>
        <p:nvPicPr>
          <p:cNvPr id="3" name="Picture 2"/>
          <p:cNvPicPr>
            <a:picLocks noChangeAspect="1"/>
          </p:cNvPicPr>
          <p:nvPr/>
        </p:nvPicPr>
        <p:blipFill>
          <a:blip r:embed="rId3"/>
          <a:stretch>
            <a:fillRect/>
          </a:stretch>
        </p:blipFill>
        <p:spPr>
          <a:xfrm>
            <a:off x="370176" y="1522033"/>
            <a:ext cx="3379914" cy="3454124"/>
          </a:xfrm>
          <a:prstGeom prst="rect">
            <a:avLst/>
          </a:prstGeom>
        </p:spPr>
      </p:pic>
      <p:sp>
        <p:nvSpPr>
          <p:cNvPr id="10" name="Rectangle 9"/>
          <p:cNvSpPr/>
          <p:nvPr/>
        </p:nvSpPr>
        <p:spPr>
          <a:xfrm>
            <a:off x="5956763" y="1766992"/>
            <a:ext cx="1725070" cy="20929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2" name="Rectangle 11"/>
          <p:cNvSpPr/>
          <p:nvPr/>
        </p:nvSpPr>
        <p:spPr>
          <a:xfrm>
            <a:off x="678444" y="4194029"/>
            <a:ext cx="1356834" cy="48612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cxnSp>
        <p:nvCxnSpPr>
          <p:cNvPr id="13" name="Straight Arrow Connector 12"/>
          <p:cNvCxnSpPr/>
          <p:nvPr/>
        </p:nvCxnSpPr>
        <p:spPr>
          <a:xfrm flipV="1">
            <a:off x="1994313" y="3964102"/>
            <a:ext cx="4188477" cy="17963"/>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4" name="Rectangle 13"/>
          <p:cNvSpPr/>
          <p:nvPr/>
        </p:nvSpPr>
        <p:spPr>
          <a:xfrm>
            <a:off x="1236966" y="1276265"/>
            <a:ext cx="1338828"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Playbook (YAML)</a:t>
            </a:r>
            <a:endParaRPr lang="en-US" sz="1100" dirty="0">
              <a:solidFill>
                <a:schemeClr val="accent2"/>
              </a:solidFill>
              <a:latin typeface="Consolas" charset="0"/>
              <a:ea typeface="Consolas" charset="0"/>
              <a:cs typeface="Consolas" charset="0"/>
            </a:endParaRPr>
          </a:p>
        </p:txBody>
      </p:sp>
      <p:sp>
        <p:nvSpPr>
          <p:cNvPr id="15" name="Rectangle 14"/>
          <p:cNvSpPr/>
          <p:nvPr/>
        </p:nvSpPr>
        <p:spPr>
          <a:xfrm>
            <a:off x="5786439" y="1251648"/>
            <a:ext cx="1415772" cy="261610"/>
          </a:xfrm>
          <a:prstGeom prst="rect">
            <a:avLst/>
          </a:prstGeom>
        </p:spPr>
        <p:txBody>
          <a:bodyPr wrap="none">
            <a:spAutoFit/>
          </a:bodyPr>
          <a:lstStyle/>
          <a:p>
            <a:r>
              <a:rPr lang="en-US" sz="1100" dirty="0" smtClean="0">
                <a:solidFill>
                  <a:schemeClr val="accent2"/>
                </a:solidFill>
                <a:latin typeface="Consolas" charset="0"/>
                <a:ea typeface="Consolas" charset="0"/>
                <a:cs typeface="Consolas" charset="0"/>
              </a:rPr>
              <a:t>Variables (YAML)</a:t>
            </a:r>
            <a:endParaRPr lang="en-US" sz="1100" dirty="0">
              <a:solidFill>
                <a:schemeClr val="accent2"/>
              </a:solidFill>
              <a:latin typeface="Consolas" charset="0"/>
              <a:ea typeface="Consolas" charset="0"/>
              <a:cs typeface="Consolas" charset="0"/>
            </a:endParaRPr>
          </a:p>
        </p:txBody>
      </p:sp>
      <p:sp>
        <p:nvSpPr>
          <p:cNvPr id="16" name="Plus 15"/>
          <p:cNvSpPr/>
          <p:nvPr/>
        </p:nvSpPr>
        <p:spPr>
          <a:xfrm>
            <a:off x="4363197" y="2820621"/>
            <a:ext cx="406850" cy="40846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7"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Step 5: </a:t>
            </a:r>
            <a:r>
              <a:rPr lang="en-US" dirty="0"/>
              <a:t>Validate VPN service </a:t>
            </a:r>
            <a:r>
              <a:rPr lang="en-US" dirty="0" smtClean="0"/>
              <a:t>(Ping CE)</a:t>
            </a:r>
            <a:endParaRPr lang="en-US" dirty="0"/>
          </a:p>
        </p:txBody>
      </p:sp>
      <p:cxnSp>
        <p:nvCxnSpPr>
          <p:cNvPr id="21" name="Straight Arrow Connector 20"/>
          <p:cNvCxnSpPr/>
          <p:nvPr/>
        </p:nvCxnSpPr>
        <p:spPr>
          <a:xfrm flipV="1">
            <a:off x="2866368" y="1871638"/>
            <a:ext cx="2993658" cy="1977805"/>
          </a:xfrm>
          <a:prstGeom prst="straightConnector1">
            <a:avLst/>
          </a:prstGeom>
          <a:noFill/>
          <a:ln w="25400">
            <a:solidFill>
              <a:srgbClr val="FF0000"/>
            </a:solidFill>
            <a:tailEnd type="stealth"/>
          </a:ln>
          <a:effectLst/>
        </p:spPr>
        <p:style>
          <a:lnRef idx="1">
            <a:schemeClr val="accent1"/>
          </a:lnRef>
          <a:fillRef idx="3">
            <a:schemeClr val="accent1"/>
          </a:fillRef>
          <a:effectRef idx="2">
            <a:schemeClr val="accent1"/>
          </a:effectRef>
          <a:fontRef idx="minor">
            <a:schemeClr val="lt1"/>
          </a:fontRef>
        </p:style>
      </p:cxnSp>
      <p:sp>
        <p:nvSpPr>
          <p:cNvPr id="18" name="Rectangle 17"/>
          <p:cNvSpPr/>
          <p:nvPr/>
        </p:nvSpPr>
        <p:spPr>
          <a:xfrm>
            <a:off x="1150404" y="961763"/>
            <a:ext cx="1511952" cy="253916"/>
          </a:xfrm>
          <a:prstGeom prst="rect">
            <a:avLst/>
          </a:prstGeom>
        </p:spPr>
        <p:txBody>
          <a:bodyPr wrap="none">
            <a:spAutoFit/>
          </a:bodyPr>
          <a:lstStyle/>
          <a:p>
            <a:r>
              <a:rPr lang="en-US" sz="1050" dirty="0" smtClean="0">
                <a:solidFill>
                  <a:schemeClr val="accent5"/>
                </a:solidFill>
                <a:latin typeface="Consolas" charset="0"/>
                <a:ea typeface="Consolas" charset="0"/>
                <a:cs typeface="Consolas" charset="0"/>
              </a:rPr>
              <a:t>pb.check.ping.yaml</a:t>
            </a:r>
            <a:endParaRPr lang="en-US" sz="1050" dirty="0"/>
          </a:p>
        </p:txBody>
      </p:sp>
      <p:sp>
        <p:nvSpPr>
          <p:cNvPr id="19" name="Rectangle 18"/>
          <p:cNvSpPr/>
          <p:nvPr/>
        </p:nvSpPr>
        <p:spPr>
          <a:xfrm>
            <a:off x="4770047" y="945500"/>
            <a:ext cx="3629405" cy="253916"/>
          </a:xfrm>
          <a:prstGeom prst="rect">
            <a:avLst/>
          </a:prstGeom>
        </p:spPr>
        <p:txBody>
          <a:bodyPr wrap="square">
            <a:spAutoFit/>
          </a:bodyPr>
          <a:lstStyle/>
          <a:p>
            <a:r>
              <a:rPr lang="en-US" sz="1050" smtClean="0">
                <a:solidFill>
                  <a:schemeClr val="accent5"/>
                </a:solidFill>
                <a:latin typeface="Consolas" charset="0"/>
                <a:ea typeface="Consolas" charset="0"/>
                <a:cs typeface="Consolas" charset="0"/>
              </a:rPr>
              <a:t>host_vars/HAN/generated_neighborCE_info.yaml</a:t>
            </a:r>
            <a:endParaRPr lang="en-US" sz="1050" dirty="0"/>
          </a:p>
        </p:txBody>
      </p:sp>
      <p:sp>
        <p:nvSpPr>
          <p:cNvPr id="22" name="Rectangle 21"/>
          <p:cNvSpPr/>
          <p:nvPr/>
        </p:nvSpPr>
        <p:spPr>
          <a:xfrm>
            <a:off x="3864403" y="891091"/>
            <a:ext cx="311304" cy="369332"/>
          </a:xfrm>
          <a:prstGeom prst="rect">
            <a:avLst/>
          </a:prstGeom>
        </p:spPr>
        <p:txBody>
          <a:bodyPr wrap="none">
            <a:spAutoFit/>
          </a:bodyPr>
          <a:lstStyle/>
          <a:p>
            <a:r>
              <a:rPr lang="en-US" sz="1800" b="1" smtClean="0">
                <a:solidFill>
                  <a:schemeClr val="accent5"/>
                </a:solidFill>
                <a:latin typeface="Consolas" charset="0"/>
                <a:ea typeface="Consolas" charset="0"/>
                <a:cs typeface="Consolas" charset="0"/>
              </a:rPr>
              <a:t>+</a:t>
            </a:r>
            <a:endParaRPr lang="en-US" sz="1800" b="1" dirty="0"/>
          </a:p>
        </p:txBody>
      </p:sp>
      <p:sp>
        <p:nvSpPr>
          <p:cNvPr id="6" name="Left Brace 5"/>
          <p:cNvSpPr/>
          <p:nvPr/>
        </p:nvSpPr>
        <p:spPr>
          <a:xfrm>
            <a:off x="6278953" y="3506902"/>
            <a:ext cx="155448" cy="914400"/>
          </a:xfrm>
          <a:prstGeom prst="leftBrace">
            <a:avLst/>
          </a:prstGeom>
          <a:ln w="19050">
            <a:solidFill>
              <a:srgbClr val="FF0000"/>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205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8" grpId="0"/>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11441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29" y="1110343"/>
            <a:ext cx="8229601" cy="3775165"/>
          </a:xfrm>
        </p:spPr>
        <p:txBody>
          <a:bodyPr/>
          <a:lstStyle/>
          <a:p>
            <a:pPr marL="0" indent="0">
              <a:buNone/>
            </a:pPr>
            <a:r>
              <a:rPr lang="en-US" sz="2400" dirty="0" err="1" smtClean="0"/>
              <a:t>Github</a:t>
            </a:r>
            <a:r>
              <a:rPr lang="en-US" sz="2400" dirty="0" smtClean="0"/>
              <a:t> repo: </a:t>
            </a:r>
            <a:r>
              <a:rPr lang="en-US" sz="1800" dirty="0" smtClean="0">
                <a:hlinkClick r:id="rId2"/>
              </a:rPr>
              <a:t>https</a:t>
            </a:r>
            <a:r>
              <a:rPr lang="en-US" sz="1800" dirty="0">
                <a:hlinkClick r:id="rId2"/>
              </a:rPr>
              <a:t>://</a:t>
            </a:r>
            <a:r>
              <a:rPr lang="en-US" sz="1800" dirty="0" smtClean="0">
                <a:hlinkClick r:id="rId2"/>
              </a:rPr>
              <a:t>github.com/vignitin/ansible-junos-l3vpn</a:t>
            </a:r>
            <a:endParaRPr lang="en-US" sz="1800" dirty="0"/>
          </a:p>
          <a:p>
            <a:pPr lvl="1"/>
            <a:endParaRPr lang="en-US" sz="2000" dirty="0"/>
          </a:p>
          <a:p>
            <a:pPr marL="0" indent="0">
              <a:buNone/>
            </a:pPr>
            <a:r>
              <a:rPr lang="en-US" sz="2400" dirty="0" smtClean="0"/>
              <a:t>Ansible modules used:</a:t>
            </a:r>
          </a:p>
          <a:p>
            <a:pPr lvl="1"/>
            <a:r>
              <a:rPr lang="en-US" sz="2000" dirty="0" smtClean="0"/>
              <a:t>Core:</a:t>
            </a:r>
            <a:endParaRPr lang="en-US" sz="2000" dirty="0" smtClean="0">
              <a:hlinkClick r:id="rId3"/>
            </a:endParaRPr>
          </a:p>
          <a:p>
            <a:pPr lvl="2"/>
            <a:r>
              <a:rPr lang="en-US" sz="1600" dirty="0" smtClean="0">
                <a:hlinkClick r:id="rId3"/>
              </a:rPr>
              <a:t>junos_config </a:t>
            </a:r>
            <a:r>
              <a:rPr lang="en-US" sz="1600" dirty="0">
                <a:hlinkClick r:id="rId3"/>
              </a:rPr>
              <a:t>- Manage configuration on devices running Juniper </a:t>
            </a:r>
            <a:r>
              <a:rPr lang="en-US" sz="1600" dirty="0" smtClean="0">
                <a:hlinkClick r:id="rId3"/>
              </a:rPr>
              <a:t>JUNOS</a:t>
            </a:r>
            <a:endParaRPr lang="en-US" sz="1600" dirty="0"/>
          </a:p>
          <a:p>
            <a:pPr lvl="1"/>
            <a:endParaRPr lang="en-US" sz="2000" dirty="0" smtClean="0"/>
          </a:p>
          <a:p>
            <a:pPr lvl="1"/>
            <a:r>
              <a:rPr lang="en-US" sz="2000" dirty="0" smtClean="0"/>
              <a:t>Galaxy:</a:t>
            </a:r>
          </a:p>
          <a:p>
            <a:pPr lvl="2"/>
            <a:r>
              <a:rPr lang="en-US" sz="1600" dirty="0" smtClean="0"/>
              <a:t>Role</a:t>
            </a:r>
            <a:r>
              <a:rPr lang="en-US" sz="1600" dirty="0"/>
              <a:t>: </a:t>
            </a:r>
            <a:r>
              <a:rPr lang="en-US" sz="1600" dirty="0" smtClean="0">
                <a:hlinkClick r:id="rId4"/>
              </a:rPr>
              <a:t>Juniper.junos</a:t>
            </a:r>
            <a:endParaRPr lang="en-US" sz="1600" dirty="0" smtClean="0"/>
          </a:p>
          <a:p>
            <a:pPr lvl="2"/>
            <a:r>
              <a:rPr lang="en-US" sz="1600" dirty="0">
                <a:hlinkClick r:id="rId5"/>
              </a:rPr>
              <a:t>junos_ping - </a:t>
            </a:r>
            <a:r>
              <a:rPr lang="en-US" sz="1600" dirty="0" smtClean="0">
                <a:hlinkClick r:id="rId5"/>
              </a:rPr>
              <a:t>Execute </a:t>
            </a:r>
            <a:r>
              <a:rPr lang="en-US" sz="1600" dirty="0">
                <a:hlinkClick r:id="rId5"/>
              </a:rPr>
              <a:t>ping on junos </a:t>
            </a:r>
            <a:r>
              <a:rPr lang="en-US" sz="1600" dirty="0" smtClean="0">
                <a:hlinkClick r:id="rId5"/>
              </a:rPr>
              <a:t>devices</a:t>
            </a:r>
            <a:endParaRPr lang="en-US" sz="1600" dirty="0" smtClean="0"/>
          </a:p>
          <a:p>
            <a:pPr lvl="2"/>
            <a:r>
              <a:rPr lang="en-US" sz="1600" dirty="0" smtClean="0">
                <a:hlinkClick r:id="rId6"/>
              </a:rPr>
              <a:t>junos_jsnapy – Integrates JSNAPy with Ansible to audit network devices</a:t>
            </a:r>
            <a:endParaRPr lang="en-US" sz="1600" dirty="0" smtClean="0"/>
          </a:p>
        </p:txBody>
      </p:sp>
      <p:sp>
        <p:nvSpPr>
          <p:cNvPr id="5"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Demo details</a:t>
            </a:r>
            <a:endParaRPr lang="en-US" dirty="0"/>
          </a:p>
        </p:txBody>
      </p:sp>
    </p:spTree>
    <p:extLst>
      <p:ext uri="{BB962C8B-B14F-4D97-AF65-F5344CB8AC3E}">
        <p14:creationId xmlns:p14="http://schemas.microsoft.com/office/powerpoint/2010/main" val="180484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29" y="1110343"/>
            <a:ext cx="8229601" cy="3775165"/>
          </a:xfrm>
        </p:spPr>
        <p:txBody>
          <a:bodyPr/>
          <a:lstStyle/>
          <a:p>
            <a:r>
              <a:rPr lang="en-US" dirty="0" smtClean="0"/>
              <a:t>Configure and test and EVPN/VXLAN fabric using Ansible:</a:t>
            </a:r>
            <a:endParaRPr lang="en-US" dirty="0"/>
          </a:p>
          <a:p>
            <a:pPr marL="342861" lvl="1" indent="0">
              <a:buNone/>
            </a:pPr>
            <a:r>
              <a:rPr lang="sk-SK" sz="1600" u="sng" dirty="0">
                <a:hlinkClick r:id="rId3"/>
              </a:rPr>
              <a:t>https://</a:t>
            </a:r>
            <a:r>
              <a:rPr lang="sk-SK" sz="1600" u="sng" dirty="0" smtClean="0">
                <a:hlinkClick r:id="rId3"/>
              </a:rPr>
              <a:t>github.com/JNPRAutomate/ansible-junos-evpn-vxlan</a:t>
            </a:r>
            <a:endParaRPr lang="en-US" sz="2000" dirty="0" smtClean="0"/>
          </a:p>
          <a:p>
            <a:pPr lvl="1"/>
            <a:endParaRPr lang="en-US" sz="2000" dirty="0" smtClean="0"/>
          </a:p>
          <a:p>
            <a:r>
              <a:rPr lang="en-US" dirty="0" smtClean="0"/>
              <a:t>Using </a:t>
            </a:r>
            <a:r>
              <a:rPr lang="en-US" dirty="0" err="1" smtClean="0"/>
              <a:t>Openconfig</a:t>
            </a:r>
            <a:r>
              <a:rPr lang="en-US" dirty="0" smtClean="0"/>
              <a:t> &amp; Ansible to configure network devices:</a:t>
            </a:r>
            <a:endParaRPr lang="en-US" sz="1800" dirty="0" smtClean="0"/>
          </a:p>
          <a:p>
            <a:pPr marL="342861" lvl="1" indent="0">
              <a:buNone/>
            </a:pPr>
            <a:r>
              <a:rPr lang="sk-SK" sz="1600" u="sng" dirty="0" smtClean="0">
                <a:hlinkClick r:id="rId3"/>
              </a:rPr>
              <a:t>https</a:t>
            </a:r>
            <a:r>
              <a:rPr lang="sk-SK" sz="1600" u="sng" dirty="0">
                <a:hlinkClick r:id="rId3"/>
              </a:rPr>
              <a:t>://</a:t>
            </a:r>
            <a:r>
              <a:rPr lang="sk-SK" sz="1600" u="sng" dirty="0" smtClean="0">
                <a:hlinkClick r:id="rId3"/>
              </a:rPr>
              <a:t>github.com/ksator/openconfig-demo-with-juniper-devices</a:t>
            </a:r>
            <a:endParaRPr lang="sk-SK" sz="1600" u="sng" dirty="0" smtClean="0"/>
          </a:p>
          <a:p>
            <a:endParaRPr lang="en-US" dirty="0" smtClean="0">
              <a:hlinkClick r:id="rId4"/>
            </a:endParaRPr>
          </a:p>
          <a:p>
            <a:r>
              <a:rPr lang="en-US" dirty="0" smtClean="0"/>
              <a:t>JUNOS Automation with </a:t>
            </a:r>
            <a:r>
              <a:rPr lang="en-US" dirty="0" err="1" smtClean="0"/>
              <a:t>Chatops</a:t>
            </a:r>
            <a:r>
              <a:rPr lang="en-US" dirty="0" smtClean="0"/>
              <a:t>:</a:t>
            </a:r>
          </a:p>
          <a:p>
            <a:pPr marL="342861" lvl="1" indent="0">
              <a:buNone/>
            </a:pPr>
            <a:r>
              <a:rPr lang="sk-SK" sz="1600" u="sng" dirty="0" smtClean="0">
                <a:hlinkClick r:id="rId3"/>
              </a:rPr>
              <a:t>https</a:t>
            </a:r>
            <a:r>
              <a:rPr lang="sk-SK" sz="1600" u="sng" dirty="0">
                <a:hlinkClick r:id="rId3"/>
              </a:rPr>
              <a:t>://</a:t>
            </a:r>
            <a:r>
              <a:rPr lang="sk-SK" sz="1600" u="sng" dirty="0" smtClean="0">
                <a:hlinkClick r:id="rId3"/>
              </a:rPr>
              <a:t>github.com/ksator/junos-automation-with-chatops</a:t>
            </a:r>
            <a:endParaRPr lang="sk-SK" sz="1600" u="sng" dirty="0">
              <a:hlinkClick r:id="rId3"/>
            </a:endParaRPr>
          </a:p>
        </p:txBody>
      </p:sp>
      <p:sp>
        <p:nvSpPr>
          <p:cNvPr id="5"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Interesting Ansible projects</a:t>
            </a:r>
            <a:endParaRPr lang="en-US" dirty="0"/>
          </a:p>
        </p:txBody>
      </p:sp>
    </p:spTree>
    <p:extLst>
      <p:ext uri="{BB962C8B-B14F-4D97-AF65-F5344CB8AC3E}">
        <p14:creationId xmlns:p14="http://schemas.microsoft.com/office/powerpoint/2010/main" val="186765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529" y="1110343"/>
            <a:ext cx="8229601" cy="3775165"/>
          </a:xfrm>
        </p:spPr>
        <p:txBody>
          <a:bodyPr/>
          <a:lstStyle/>
          <a:p>
            <a:r>
              <a:rPr lang="pl-PL" dirty="0"/>
              <a:t>Open Source Telemetry Collector for Telemetry, Netconf and </a:t>
            </a:r>
            <a:r>
              <a:rPr lang="pl-PL" dirty="0" smtClean="0"/>
              <a:t>Events</a:t>
            </a:r>
          </a:p>
          <a:p>
            <a:pPr marL="342861" lvl="1" indent="0">
              <a:buNone/>
            </a:pPr>
            <a:r>
              <a:rPr lang="pl-PL" sz="1600" u="sng" dirty="0" smtClean="0">
                <a:hlinkClick r:id="rId3"/>
              </a:rPr>
              <a:t>https</a:t>
            </a:r>
            <a:r>
              <a:rPr lang="pl-PL" sz="1600" u="sng" dirty="0">
                <a:hlinkClick r:id="rId3"/>
              </a:rPr>
              <a:t>://github.com/Juniper/open-nti</a:t>
            </a:r>
            <a:endParaRPr lang="pl-PL" sz="1600" u="sng" dirty="0"/>
          </a:p>
          <a:p>
            <a:pPr lvl="1"/>
            <a:endParaRPr lang="en-US" sz="2000" dirty="0" smtClean="0"/>
          </a:p>
          <a:p>
            <a:r>
              <a:rPr lang="pl-PL" dirty="0"/>
              <a:t>Fluentd plugin for Juniper Telemetry </a:t>
            </a:r>
            <a:r>
              <a:rPr lang="pl-PL" dirty="0" smtClean="0"/>
              <a:t>Streaming</a:t>
            </a:r>
            <a:r>
              <a:rPr lang="en-US" dirty="0" smtClean="0"/>
              <a:t>:</a:t>
            </a:r>
            <a:endParaRPr lang="en-US" sz="2200" dirty="0"/>
          </a:p>
          <a:p>
            <a:pPr marL="342861" lvl="1" indent="0">
              <a:buNone/>
            </a:pPr>
            <a:r>
              <a:rPr lang="pl-PL" sz="1600" dirty="0" smtClean="0">
                <a:hlinkClick r:id="rId4"/>
              </a:rPr>
              <a:t>https</a:t>
            </a:r>
            <a:r>
              <a:rPr lang="pl-PL" sz="1600" dirty="0">
                <a:hlinkClick r:id="rId4"/>
              </a:rPr>
              <a:t>://</a:t>
            </a:r>
            <a:r>
              <a:rPr lang="pl-PL" sz="1600" dirty="0" smtClean="0">
                <a:hlinkClick r:id="rId4"/>
              </a:rPr>
              <a:t>github.com/JNPRAutomate/fluent-plugin-juniper-telemetry</a:t>
            </a:r>
            <a:endParaRPr lang="en-US" sz="1600" dirty="0">
              <a:hlinkClick r:id="rId4"/>
            </a:endParaRPr>
          </a:p>
        </p:txBody>
      </p:sp>
      <p:sp>
        <p:nvSpPr>
          <p:cNvPr id="5" name="Title 1"/>
          <p:cNvSpPr txBox="1">
            <a:spLocks/>
          </p:cNvSpPr>
          <p:nvPr/>
        </p:nvSpPr>
        <p:spPr>
          <a:xfrm>
            <a:off x="0" y="146862"/>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Network telemetry</a:t>
            </a:r>
            <a:endParaRPr lang="en-US" dirty="0"/>
          </a:p>
        </p:txBody>
      </p:sp>
    </p:spTree>
    <p:extLst>
      <p:ext uri="{BB962C8B-B14F-4D97-AF65-F5344CB8AC3E}">
        <p14:creationId xmlns:p14="http://schemas.microsoft.com/office/powerpoint/2010/main" val="87886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9621" y="2339204"/>
            <a:ext cx="2308068" cy="400110"/>
          </a:xfrm>
          <a:prstGeom prst="rect">
            <a:avLst/>
          </a:prstGeom>
        </p:spPr>
        <p:txBody>
          <a:bodyPr wrap="none">
            <a:spAutoFit/>
          </a:bodyPr>
          <a:lstStyle/>
          <a:p>
            <a:r>
              <a:rPr lang="en-US" sz="2000">
                <a:solidFill>
                  <a:schemeClr val="bg1"/>
                </a:solidFill>
              </a:rPr>
              <a:t>nitinvig@juniper.net</a:t>
            </a:r>
          </a:p>
        </p:txBody>
      </p:sp>
    </p:spTree>
    <p:extLst>
      <p:ext uri="{BB962C8B-B14F-4D97-AF65-F5344CB8AC3E}">
        <p14:creationId xmlns:p14="http://schemas.microsoft.com/office/powerpoint/2010/main" val="8830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Automation Landscape</a:t>
            </a:r>
            <a:endParaRPr lang="en-US" dirty="0"/>
          </a:p>
        </p:txBody>
      </p:sp>
    </p:spTree>
    <p:extLst>
      <p:ext uri="{BB962C8B-B14F-4D97-AF65-F5344CB8AC3E}">
        <p14:creationId xmlns:p14="http://schemas.microsoft.com/office/powerpoint/2010/main" val="12157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2" hidden="1"/>
          <p:cNvGraphicFramePr>
            <a:graphicFrameLocks noChangeAspect="1"/>
          </p:cNvGraphicFramePr>
          <p:nvPr>
            <p:custDataLst>
              <p:tags r:id="rId2"/>
            </p:custDataLst>
          </p:nvPr>
        </p:nvGraphicFramePr>
        <p:xfrm>
          <a:off x="1591" y="1194"/>
          <a:ext cx="1587" cy="1190"/>
        </p:xfrm>
        <a:graphic>
          <a:graphicData uri="http://schemas.openxmlformats.org/presentationml/2006/ole">
            <mc:AlternateContent xmlns:mc="http://schemas.openxmlformats.org/markup-compatibility/2006">
              <mc:Choice xmlns:v="urn:schemas-microsoft-com:vml" Requires="v">
                <p:oleObj spid="_x0000_s7281" name="think-cell Slide" r:id="rId5" imgW="6350000" imgH="6350000" progId="">
                  <p:embed/>
                </p:oleObj>
              </mc:Choice>
              <mc:Fallback>
                <p:oleObj name="think-cell Slide" r:id="rId5" imgW="6350000" imgH="635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1" y="1194"/>
                        <a:ext cx="1587" cy="119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Chevron 2"/>
          <p:cNvSpPr/>
          <p:nvPr/>
        </p:nvSpPr>
        <p:spPr>
          <a:xfrm>
            <a:off x="2792439" y="2882064"/>
            <a:ext cx="484632" cy="484632"/>
          </a:xfrm>
          <a:prstGeom prst="chevron">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24" name="Chevron 23"/>
          <p:cNvSpPr/>
          <p:nvPr/>
        </p:nvSpPr>
        <p:spPr>
          <a:xfrm>
            <a:off x="5820661" y="2882064"/>
            <a:ext cx="484632" cy="484632"/>
          </a:xfrm>
          <a:prstGeom prst="chevron">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27" name="Title 1"/>
          <p:cNvSpPr txBox="1">
            <a:spLocks/>
          </p:cNvSpPr>
          <p:nvPr/>
        </p:nvSpPr>
        <p:spPr>
          <a:xfrm>
            <a:off x="403828" y="285763"/>
            <a:ext cx="8223250" cy="469621"/>
          </a:xfrm>
          <a:prstGeom prst="rect">
            <a:avLst/>
          </a:prstGeom>
        </p:spPr>
        <p:txBody>
          <a:bodyPr wrap="square" lIns="57148"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Network Automation: How do we get there?</a:t>
            </a:r>
            <a:endParaRPr lang="en-US" dirty="0"/>
          </a:p>
        </p:txBody>
      </p:sp>
      <p:sp>
        <p:nvSpPr>
          <p:cNvPr id="30" name="Content Placeholder 2"/>
          <p:cNvSpPr txBox="1">
            <a:spLocks/>
          </p:cNvSpPr>
          <p:nvPr/>
        </p:nvSpPr>
        <p:spPr>
          <a:xfrm>
            <a:off x="403828" y="731952"/>
            <a:ext cx="8223250" cy="370284"/>
          </a:xfrm>
          <a:prstGeom prst="rect">
            <a:avLst/>
          </a:prstGeom>
        </p:spPr>
        <p:txBody>
          <a:bodyPr lIns="68676" tIns="34337" rIns="68676" bIns="34337"/>
          <a:lstStyle>
            <a:lvl1pPr indent="0">
              <a:lnSpc>
                <a:spcPct val="95000"/>
              </a:lnSpc>
              <a:spcBef>
                <a:spcPts val="250"/>
              </a:spcBef>
              <a:buFont typeface="Arial"/>
              <a:buNone/>
              <a:defRPr sz="2000" cap="none" spc="-38" baseline="0">
                <a:solidFill>
                  <a:schemeClr val="accent2"/>
                </a:solidFill>
                <a:latin typeface="Arial"/>
                <a:cs typeface="Arial"/>
              </a:defRPr>
            </a:lvl1pPr>
            <a:lvl2pPr indent="0">
              <a:spcBef>
                <a:spcPct val="20000"/>
              </a:spcBef>
              <a:buFont typeface="Arial"/>
              <a:buNone/>
              <a:defRPr sz="2100">
                <a:latin typeface="Arial"/>
                <a:cs typeface="Arial"/>
              </a:defRPr>
            </a:lvl2pPr>
            <a:lvl3pPr indent="0">
              <a:spcBef>
                <a:spcPct val="20000"/>
              </a:spcBef>
              <a:buFont typeface="Arial"/>
              <a:buNone/>
              <a:defRPr sz="1500">
                <a:latin typeface="Arial"/>
                <a:cs typeface="Arial"/>
              </a:defRPr>
            </a:lvl3pPr>
            <a:lvl4pPr marL="1028582" indent="0">
              <a:spcBef>
                <a:spcPct val="20000"/>
              </a:spcBef>
              <a:buFont typeface="Arial"/>
              <a:buNone/>
              <a:defRPr>
                <a:latin typeface="Arial"/>
                <a:cs typeface="Arial"/>
              </a:defRPr>
            </a:lvl4pPr>
            <a:lvl5pPr marL="1371443" indent="0">
              <a:spcBef>
                <a:spcPct val="20000"/>
              </a:spcBef>
              <a:buFont typeface="Arial"/>
              <a:buNone/>
              <a:defRPr>
                <a:latin typeface="Arial"/>
                <a:cs typeface="Arial"/>
              </a:defRPr>
            </a:lvl5pPr>
            <a:lvl6pPr marL="1885736" indent="-171432">
              <a:spcBef>
                <a:spcPct val="20000"/>
              </a:spcBef>
              <a:buFont typeface="Arial"/>
              <a:buChar char="•"/>
              <a:defRPr sz="1500"/>
            </a:lvl6pPr>
            <a:lvl7pPr marL="2228598" indent="-171432">
              <a:spcBef>
                <a:spcPct val="20000"/>
              </a:spcBef>
              <a:buFont typeface="Arial"/>
              <a:buChar char="•"/>
              <a:defRPr sz="1500"/>
            </a:lvl7pPr>
            <a:lvl8pPr marL="2571461" indent="-171432">
              <a:spcBef>
                <a:spcPct val="20000"/>
              </a:spcBef>
              <a:buFont typeface="Arial"/>
              <a:buChar char="•"/>
              <a:defRPr sz="1500"/>
            </a:lvl8pPr>
            <a:lvl9pPr marL="2914322" indent="-171432">
              <a:spcBef>
                <a:spcPct val="20000"/>
              </a:spcBef>
              <a:buFont typeface="Arial"/>
              <a:buChar char="•"/>
              <a:defRPr sz="1500"/>
            </a:lvl9pPr>
          </a:lstStyle>
          <a:p>
            <a:r>
              <a:rPr lang="en-US" dirty="0" smtClean="0"/>
              <a:t>Building an evolution path</a:t>
            </a:r>
            <a:endParaRPr lang="en-US" dirty="0"/>
          </a:p>
        </p:txBody>
      </p:sp>
      <p:grpSp>
        <p:nvGrpSpPr>
          <p:cNvPr id="19" name="Group 18"/>
          <p:cNvGrpSpPr/>
          <p:nvPr/>
        </p:nvGrpSpPr>
        <p:grpSpPr>
          <a:xfrm>
            <a:off x="405160" y="1487188"/>
            <a:ext cx="2262186" cy="3274385"/>
            <a:chOff x="405160" y="1487188"/>
            <a:chExt cx="2262186" cy="3274385"/>
          </a:xfrm>
        </p:grpSpPr>
        <p:sp>
          <p:nvSpPr>
            <p:cNvPr id="57" name="Rectangle 56"/>
            <p:cNvSpPr/>
            <p:nvPr/>
          </p:nvSpPr>
          <p:spPr>
            <a:xfrm rot="5400000">
              <a:off x="55554" y="2174063"/>
              <a:ext cx="2942137"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normAutofit/>
            </a:bodyPr>
            <a:lstStyle/>
            <a:p>
              <a:pPr algn="ctr"/>
              <a:endParaRPr lang="en-US" dirty="0">
                <a:latin typeface="Arial" panose="020B0604020202020204" pitchFamily="34" charset="0"/>
              </a:endParaRPr>
            </a:p>
          </p:txBody>
        </p:sp>
        <p:sp>
          <p:nvSpPr>
            <p:cNvPr id="7" name="Rectangle 6"/>
            <p:cNvSpPr/>
            <p:nvPr/>
          </p:nvSpPr>
          <p:spPr>
            <a:xfrm>
              <a:off x="410179" y="1487188"/>
              <a:ext cx="2232884" cy="33688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sz="1600" dirty="0" smtClean="0">
                  <a:solidFill>
                    <a:srgbClr val="FFFFFF"/>
                  </a:solidFill>
                  <a:latin typeface="Arial"/>
                  <a:cs typeface="Arial"/>
                </a:rPr>
                <a:t>Day 1</a:t>
              </a:r>
              <a:endParaRPr lang="en-US" dirty="0">
                <a:solidFill>
                  <a:srgbClr val="FFFFFF"/>
                </a:solidFill>
                <a:latin typeface="Arial"/>
                <a:cs typeface="Arial"/>
              </a:endParaRPr>
            </a:p>
          </p:txBody>
        </p:sp>
        <p:sp>
          <p:nvSpPr>
            <p:cNvPr id="18" name="TextBox 17"/>
            <p:cNvSpPr txBox="1"/>
            <p:nvPr/>
          </p:nvSpPr>
          <p:spPr>
            <a:xfrm>
              <a:off x="421692" y="3022412"/>
              <a:ext cx="2232884" cy="1514261"/>
            </a:xfrm>
            <a:prstGeom prst="rect">
              <a:avLst/>
            </a:prstGeom>
            <a:ln>
              <a:noFill/>
            </a:ln>
          </p:spPr>
          <p:txBody>
            <a:bodyPr wrap="square" lIns="182880" tIns="91440" rIns="91440" bIns="91440" rtlCol="0">
              <a:spAutoFit/>
            </a:bodyPr>
            <a:lstStyle/>
            <a:p>
              <a:pPr>
                <a:lnSpc>
                  <a:spcPct val="90000"/>
                </a:lnSpc>
              </a:pPr>
              <a:r>
                <a:rPr lang="en-US" sz="1200" dirty="0">
                  <a:solidFill>
                    <a:schemeClr val="accent2"/>
                  </a:solidFill>
                  <a:latin typeface="Arial"/>
                  <a:cs typeface="Arial"/>
                </a:rPr>
                <a:t>Establish standard-based network interfaces and data models</a:t>
              </a:r>
            </a:p>
            <a:p>
              <a:pPr>
                <a:lnSpc>
                  <a:spcPct val="90000"/>
                </a:lnSpc>
              </a:pPr>
              <a:endParaRPr lang="en-US" sz="1200" dirty="0" smtClean="0">
                <a:solidFill>
                  <a:schemeClr val="accent2"/>
                </a:solidFill>
                <a:latin typeface="Arial"/>
                <a:cs typeface="Arial"/>
              </a:endParaRPr>
            </a:p>
            <a:p>
              <a:pPr>
                <a:lnSpc>
                  <a:spcPct val="90000"/>
                </a:lnSpc>
              </a:pPr>
              <a:r>
                <a:rPr lang="en-US" sz="1200" dirty="0" smtClean="0">
                  <a:solidFill>
                    <a:schemeClr val="accent2"/>
                  </a:solidFill>
                  <a:latin typeface="Arial"/>
                  <a:cs typeface="Arial"/>
                </a:rPr>
                <a:t>Automate network provisioning &amp; management</a:t>
              </a:r>
            </a:p>
            <a:p>
              <a:pPr>
                <a:lnSpc>
                  <a:spcPct val="90000"/>
                </a:lnSpc>
              </a:pPr>
              <a:endParaRPr lang="en-US" sz="1200" dirty="0" smtClean="0">
                <a:solidFill>
                  <a:schemeClr val="accent2"/>
                </a:solidFill>
                <a:latin typeface="Arial"/>
                <a:cs typeface="Arial"/>
              </a:endParaRPr>
            </a:p>
            <a:p>
              <a:pPr>
                <a:lnSpc>
                  <a:spcPct val="90000"/>
                </a:lnSpc>
              </a:pPr>
              <a:r>
                <a:rPr lang="en-US" sz="1200" dirty="0" smtClean="0">
                  <a:solidFill>
                    <a:schemeClr val="accent2"/>
                  </a:solidFill>
                  <a:latin typeface="Arial"/>
                  <a:cs typeface="Arial"/>
                </a:rPr>
                <a:t>Simplify network operations</a:t>
              </a:r>
            </a:p>
          </p:txBody>
        </p:sp>
        <p:grpSp>
          <p:nvGrpSpPr>
            <p:cNvPr id="5" name="Group 4"/>
            <p:cNvGrpSpPr/>
            <p:nvPr/>
          </p:nvGrpSpPr>
          <p:grpSpPr>
            <a:xfrm>
              <a:off x="421925" y="2232104"/>
              <a:ext cx="2245421" cy="665015"/>
              <a:chOff x="421925" y="2232104"/>
              <a:chExt cx="2245421" cy="665015"/>
            </a:xfrm>
          </p:grpSpPr>
          <p:sp>
            <p:nvSpPr>
              <p:cNvPr id="40" name="Rectangle 39"/>
              <p:cNvSpPr/>
              <p:nvPr/>
            </p:nvSpPr>
            <p:spPr>
              <a:xfrm>
                <a:off x="421925" y="2232104"/>
                <a:ext cx="2245421" cy="665015"/>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7" name="Group 16"/>
              <p:cNvGrpSpPr/>
              <p:nvPr/>
            </p:nvGrpSpPr>
            <p:grpSpPr>
              <a:xfrm>
                <a:off x="1087471" y="2427689"/>
                <a:ext cx="920071" cy="273844"/>
                <a:chOff x="6673535" y="835638"/>
                <a:chExt cx="920071" cy="273844"/>
              </a:xfrm>
            </p:grpSpPr>
            <p:pic>
              <p:nvPicPr>
                <p:cNvPr id="20" name="Picture 25" descr="Male User 1.png"/>
                <p:cNvPicPr>
                  <a:picLocks noChangeAspect="1"/>
                </p:cNvPicPr>
                <p:nvPr/>
              </p:nvPicPr>
              <p:blipFill>
                <a:blip r:embed="rId7" cstate="screen">
                  <a:duotone>
                    <a:prstClr val="black"/>
                    <a:srgbClr val="0070C0">
                      <a:tint val="45000"/>
                      <a:satMod val="400000"/>
                    </a:srgbClr>
                  </a:duotone>
                  <a:extLst>
                    <a:ext uri="{28A0092B-C50C-407E-A947-70E740481C1C}">
                      <a14:useLocalDpi xmlns:a14="http://schemas.microsoft.com/office/drawing/2010/main"/>
                    </a:ext>
                  </a:extLst>
                </a:blip>
                <a:srcRect/>
                <a:stretch>
                  <a:fillRect/>
                </a:stretch>
              </p:blipFill>
              <p:spPr bwMode="auto">
                <a:xfrm>
                  <a:off x="6673535" y="845276"/>
                  <a:ext cx="183795" cy="264206"/>
                </a:xfrm>
                <a:prstGeom prst="rect">
                  <a:avLst/>
                </a:prstGeom>
                <a:noFill/>
                <a:ln w="9525">
                  <a:noFill/>
                  <a:miter lim="800000"/>
                  <a:headEnd/>
                  <a:tailEnd/>
                </a:ln>
              </p:spPr>
            </p:pic>
            <p:pic>
              <p:nvPicPr>
                <p:cNvPr id="21"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7435848" y="835638"/>
                  <a:ext cx="157758" cy="273844"/>
                </a:xfrm>
                <a:prstGeom prst="rect">
                  <a:avLst/>
                </a:prstGeom>
                <a:noFill/>
                <a:ln w="9525">
                  <a:noFill/>
                  <a:miter lim="800000"/>
                  <a:headEnd/>
                  <a:tailEnd/>
                </a:ln>
              </p:spPr>
            </p:pic>
            <p:cxnSp>
              <p:nvCxnSpPr>
                <p:cNvPr id="4" name="Straight Arrow Connector 3"/>
                <p:cNvCxnSpPr/>
                <p:nvPr/>
              </p:nvCxnSpPr>
              <p:spPr>
                <a:xfrm>
                  <a:off x="6955822" y="977379"/>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2" name="Rectangle 1"/>
            <p:cNvSpPr/>
            <p:nvPr/>
          </p:nvSpPr>
          <p:spPr>
            <a:xfrm>
              <a:off x="405160" y="1871882"/>
              <a:ext cx="2242922" cy="307777"/>
            </a:xfrm>
            <a:prstGeom prst="rect">
              <a:avLst/>
            </a:prstGeom>
            <a:ln>
              <a:noFill/>
            </a:ln>
          </p:spPr>
          <p:txBody>
            <a:bodyPr wrap="none">
              <a:spAutoFit/>
            </a:bodyPr>
            <a:lstStyle/>
            <a:p>
              <a:pPr algn="ctr"/>
              <a:r>
                <a:rPr lang="en-US">
                  <a:solidFill>
                    <a:schemeClr val="accent1"/>
                  </a:solidFill>
                  <a:latin typeface="Arial"/>
                  <a:cs typeface="Arial"/>
                </a:rPr>
                <a:t>Human-driven automation</a:t>
              </a:r>
              <a:endParaRPr lang="en-US" dirty="0">
                <a:solidFill>
                  <a:schemeClr val="accent1"/>
                </a:solidFill>
                <a:latin typeface="Arial"/>
                <a:cs typeface="Arial"/>
              </a:endParaRPr>
            </a:p>
          </p:txBody>
        </p:sp>
      </p:grpSp>
      <p:grpSp>
        <p:nvGrpSpPr>
          <p:cNvPr id="23" name="Group 22"/>
          <p:cNvGrpSpPr/>
          <p:nvPr/>
        </p:nvGrpSpPr>
        <p:grpSpPr>
          <a:xfrm>
            <a:off x="3423042" y="1487188"/>
            <a:ext cx="2266545" cy="3274384"/>
            <a:chOff x="3423042" y="1487188"/>
            <a:chExt cx="2266545" cy="3274384"/>
          </a:xfrm>
        </p:grpSpPr>
        <p:sp>
          <p:nvSpPr>
            <p:cNvPr id="56" name="Rectangle 55"/>
            <p:cNvSpPr/>
            <p:nvPr/>
          </p:nvSpPr>
          <p:spPr>
            <a:xfrm rot="5400000">
              <a:off x="3080736" y="2165146"/>
              <a:ext cx="2942137" cy="2250716"/>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a:latin typeface="Arial" panose="020B0604020202020204" pitchFamily="34" charset="0"/>
              </a:endParaRPr>
            </a:p>
          </p:txBody>
        </p:sp>
        <p:sp>
          <p:nvSpPr>
            <p:cNvPr id="28" name="Rectangle 27"/>
            <p:cNvSpPr/>
            <p:nvPr/>
          </p:nvSpPr>
          <p:spPr>
            <a:xfrm>
              <a:off x="3426448" y="1487188"/>
              <a:ext cx="2250717" cy="33688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dirty="0" smtClean="0">
                  <a:solidFill>
                    <a:srgbClr val="FFFFFF"/>
                  </a:solidFill>
                  <a:latin typeface="Arial"/>
                  <a:cs typeface="Arial"/>
                </a:rPr>
                <a:t>Day 2</a:t>
              </a:r>
              <a:endParaRPr lang="en-US" sz="1100" dirty="0">
                <a:solidFill>
                  <a:srgbClr val="FFFFFF"/>
                </a:solidFill>
                <a:latin typeface="Arial"/>
                <a:cs typeface="Arial"/>
              </a:endParaRPr>
            </a:p>
          </p:txBody>
        </p:sp>
        <p:sp>
          <p:nvSpPr>
            <p:cNvPr id="31" name="TextBox 30"/>
            <p:cNvSpPr txBox="1"/>
            <p:nvPr/>
          </p:nvSpPr>
          <p:spPr>
            <a:xfrm>
              <a:off x="3434410" y="3022844"/>
              <a:ext cx="2255177" cy="1680460"/>
            </a:xfrm>
            <a:prstGeom prst="rect">
              <a:avLst/>
            </a:prstGeom>
            <a:ln>
              <a:noFill/>
            </a:ln>
          </p:spPr>
          <p:txBody>
            <a:bodyPr wrap="square" lIns="182880" tIns="91440" rIns="91440" bIns="91440" rtlCol="0">
              <a:spAutoFit/>
            </a:bodyPr>
            <a:lstStyle>
              <a:defPPr>
                <a:defRPr lang="en-US"/>
              </a:defPPr>
              <a:lvl1pPr>
                <a:lnSpc>
                  <a:spcPct val="90000"/>
                </a:lnSpc>
                <a:defRPr sz="1200">
                  <a:solidFill>
                    <a:schemeClr val="accent2"/>
                  </a:solidFill>
                  <a:latin typeface="Arial"/>
                  <a:cs typeface="Arial"/>
                </a:defRPr>
              </a:lvl1pPr>
            </a:lstStyle>
            <a:p>
              <a:r>
                <a:rPr lang="en-US" dirty="0" smtClean="0"/>
                <a:t>Gather </a:t>
              </a:r>
              <a:r>
                <a:rPr lang="en-US" dirty="0"/>
                <a:t>network information (Telemetry)</a:t>
              </a:r>
            </a:p>
            <a:p>
              <a:endParaRPr lang="en-US" dirty="0"/>
            </a:p>
            <a:p>
              <a:r>
                <a:rPr lang="en-US" dirty="0" smtClean="0"/>
                <a:t>Use network information to make decisions</a:t>
              </a:r>
            </a:p>
            <a:p>
              <a:endParaRPr lang="en-US" dirty="0"/>
            </a:p>
            <a:p>
              <a:r>
                <a:rPr lang="en-US" dirty="0" smtClean="0"/>
                <a:t>Rule-based action on network events </a:t>
              </a:r>
            </a:p>
            <a:p>
              <a:r>
                <a:rPr lang="en-US" dirty="0" smtClean="0"/>
                <a:t>(Closed </a:t>
              </a:r>
              <a:r>
                <a:rPr lang="en-US" dirty="0"/>
                <a:t>loop </a:t>
              </a:r>
              <a:r>
                <a:rPr lang="en-US" dirty="0" smtClean="0"/>
                <a:t>automation)</a:t>
              </a:r>
              <a:endParaRPr lang="en-US" dirty="0"/>
            </a:p>
          </p:txBody>
        </p:sp>
        <p:grpSp>
          <p:nvGrpSpPr>
            <p:cNvPr id="8" name="Group 7"/>
            <p:cNvGrpSpPr/>
            <p:nvPr/>
          </p:nvGrpSpPr>
          <p:grpSpPr>
            <a:xfrm>
              <a:off x="3423042" y="2229934"/>
              <a:ext cx="2254122" cy="666997"/>
              <a:chOff x="3426443" y="2248716"/>
              <a:chExt cx="2254122" cy="666997"/>
            </a:xfrm>
          </p:grpSpPr>
          <p:sp>
            <p:nvSpPr>
              <p:cNvPr id="41" name="Rectangle 40"/>
              <p:cNvSpPr/>
              <p:nvPr/>
            </p:nvSpPr>
            <p:spPr>
              <a:xfrm>
                <a:off x="3426443" y="2248716"/>
                <a:ext cx="2254122" cy="6669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6" name="Group 15"/>
              <p:cNvGrpSpPr/>
              <p:nvPr/>
            </p:nvGrpSpPr>
            <p:grpSpPr>
              <a:xfrm>
                <a:off x="4055417" y="2330932"/>
                <a:ext cx="920071" cy="325914"/>
                <a:chOff x="8044849" y="840914"/>
                <a:chExt cx="920071" cy="325914"/>
              </a:xfrm>
            </p:grpSpPr>
            <p:pic>
              <p:nvPicPr>
                <p:cNvPr id="25" name="Picture 25" descr="Male User 1.png"/>
                <p:cNvPicPr>
                  <a:picLocks noChangeAspect="1"/>
                </p:cNvPicPr>
                <p:nvPr/>
              </p:nvPicPr>
              <p:blipFill>
                <a:blip r:embed="rId7" cstate="screen">
                  <a:duotone>
                    <a:prstClr val="black"/>
                    <a:srgbClr val="0070C0">
                      <a:tint val="45000"/>
                      <a:satMod val="400000"/>
                    </a:srgbClr>
                  </a:duotone>
                  <a:extLst>
                    <a:ext uri="{28A0092B-C50C-407E-A947-70E740481C1C}">
                      <a14:useLocalDpi xmlns:a14="http://schemas.microsoft.com/office/drawing/2010/main"/>
                    </a:ext>
                  </a:extLst>
                </a:blip>
                <a:srcRect/>
                <a:stretch>
                  <a:fillRect/>
                </a:stretch>
              </p:blipFill>
              <p:spPr bwMode="auto">
                <a:xfrm>
                  <a:off x="8044849" y="850552"/>
                  <a:ext cx="183795" cy="264206"/>
                </a:xfrm>
                <a:prstGeom prst="rect">
                  <a:avLst/>
                </a:prstGeom>
                <a:noFill/>
                <a:ln w="9525">
                  <a:noFill/>
                  <a:miter lim="800000"/>
                  <a:headEnd/>
                  <a:tailEnd/>
                </a:ln>
              </p:spPr>
            </p:pic>
            <p:pic>
              <p:nvPicPr>
                <p:cNvPr id="26"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8807162" y="840914"/>
                  <a:ext cx="157758" cy="273844"/>
                </a:xfrm>
                <a:prstGeom prst="rect">
                  <a:avLst/>
                </a:prstGeom>
                <a:noFill/>
                <a:ln w="9525">
                  <a:noFill/>
                  <a:miter lim="800000"/>
                  <a:headEnd/>
                  <a:tailEnd/>
                </a:ln>
              </p:spPr>
            </p:pic>
            <p:cxnSp>
              <p:nvCxnSpPr>
                <p:cNvPr id="34" name="Straight Arrow Connector 33"/>
                <p:cNvCxnSpPr/>
                <p:nvPr/>
              </p:nvCxnSpPr>
              <p:spPr>
                <a:xfrm>
                  <a:off x="8327136" y="982655"/>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6" name="Elbow Connector 5"/>
                <p:cNvCxnSpPr/>
                <p:nvPr/>
              </p:nvCxnSpPr>
              <p:spPr>
                <a:xfrm rot="5400000">
                  <a:off x="8511394" y="785831"/>
                  <a:ext cx="12700" cy="749294"/>
                </a:xfrm>
                <a:prstGeom prst="bentConnector3">
                  <a:avLst>
                    <a:gd name="adj1" fmla="val 1440000"/>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45" name="Rectangle 44"/>
            <p:cNvSpPr/>
            <p:nvPr/>
          </p:nvSpPr>
          <p:spPr>
            <a:xfrm>
              <a:off x="3493552" y="1870566"/>
              <a:ext cx="2124300" cy="307777"/>
            </a:xfrm>
            <a:prstGeom prst="rect">
              <a:avLst/>
            </a:prstGeom>
            <a:ln>
              <a:noFill/>
            </a:ln>
          </p:spPr>
          <p:txBody>
            <a:bodyPr wrap="none">
              <a:spAutoFit/>
            </a:bodyPr>
            <a:lstStyle/>
            <a:p>
              <a:pPr algn="ctr"/>
              <a:r>
                <a:rPr lang="en-US" dirty="0" smtClean="0">
                  <a:solidFill>
                    <a:schemeClr val="accent6"/>
                  </a:solidFill>
                  <a:latin typeface="Arial"/>
                  <a:cs typeface="Arial"/>
                </a:rPr>
                <a:t>Event-driven </a:t>
              </a:r>
              <a:r>
                <a:rPr lang="en-US" dirty="0">
                  <a:solidFill>
                    <a:schemeClr val="accent6"/>
                  </a:solidFill>
                  <a:latin typeface="Arial"/>
                  <a:cs typeface="Arial"/>
                </a:rPr>
                <a:t>automation</a:t>
              </a:r>
            </a:p>
          </p:txBody>
        </p:sp>
      </p:grpSp>
      <p:grpSp>
        <p:nvGrpSpPr>
          <p:cNvPr id="33" name="Group 32"/>
          <p:cNvGrpSpPr/>
          <p:nvPr/>
        </p:nvGrpSpPr>
        <p:grpSpPr>
          <a:xfrm>
            <a:off x="6432631" y="1487188"/>
            <a:ext cx="2342308" cy="3274385"/>
            <a:chOff x="6432631" y="1487188"/>
            <a:chExt cx="2342308" cy="3274385"/>
          </a:xfrm>
        </p:grpSpPr>
        <p:sp>
          <p:nvSpPr>
            <p:cNvPr id="55" name="Rectangle 54"/>
            <p:cNvSpPr/>
            <p:nvPr/>
          </p:nvSpPr>
          <p:spPr>
            <a:xfrm rot="5400000">
              <a:off x="6125301" y="2154683"/>
              <a:ext cx="2942135" cy="2271645"/>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a:latin typeface="Arial" panose="020B0604020202020204" pitchFamily="34" charset="0"/>
              </a:endParaRPr>
            </a:p>
          </p:txBody>
        </p:sp>
        <p:sp>
          <p:nvSpPr>
            <p:cNvPr id="29" name="Rectangle 28"/>
            <p:cNvSpPr/>
            <p:nvPr/>
          </p:nvSpPr>
          <p:spPr>
            <a:xfrm>
              <a:off x="6460545" y="1487188"/>
              <a:ext cx="2271646" cy="336881"/>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dirty="0" smtClean="0">
                  <a:solidFill>
                    <a:srgbClr val="FFFFFF"/>
                  </a:solidFill>
                  <a:latin typeface="Arial"/>
                  <a:cs typeface="Arial"/>
                </a:rPr>
                <a:t>Day N</a:t>
              </a:r>
              <a:endParaRPr lang="en-US" dirty="0">
                <a:solidFill>
                  <a:srgbClr val="FFFFFF"/>
                </a:solidFill>
                <a:latin typeface="Arial"/>
                <a:cs typeface="Arial"/>
              </a:endParaRPr>
            </a:p>
          </p:txBody>
        </p:sp>
        <p:sp>
          <p:nvSpPr>
            <p:cNvPr id="32" name="TextBox 31"/>
            <p:cNvSpPr txBox="1"/>
            <p:nvPr/>
          </p:nvSpPr>
          <p:spPr>
            <a:xfrm>
              <a:off x="6448122" y="3082576"/>
              <a:ext cx="2267186" cy="1514261"/>
            </a:xfrm>
            <a:prstGeom prst="rect">
              <a:avLst/>
            </a:prstGeom>
            <a:ln>
              <a:noFill/>
            </a:ln>
          </p:spPr>
          <p:txBody>
            <a:bodyPr wrap="square" lIns="182880" tIns="91440" rIns="91440" bIns="91440" rtlCol="0">
              <a:spAutoFit/>
            </a:bodyPr>
            <a:lstStyle>
              <a:defPPr>
                <a:defRPr lang="en-US"/>
              </a:defPPr>
              <a:lvl1pPr>
                <a:lnSpc>
                  <a:spcPct val="90000"/>
                </a:lnSpc>
                <a:defRPr sz="1200">
                  <a:solidFill>
                    <a:schemeClr val="accent2"/>
                  </a:solidFill>
                  <a:latin typeface="Arial"/>
                  <a:cs typeface="Arial"/>
                </a:defRPr>
              </a:lvl1pPr>
            </a:lstStyle>
            <a:p>
              <a:r>
                <a:rPr lang="en-US" dirty="0" smtClean="0"/>
                <a:t>Use machine-learning tools to train the system</a:t>
              </a:r>
            </a:p>
            <a:p>
              <a:endParaRPr lang="en-US" dirty="0"/>
            </a:p>
            <a:p>
              <a:r>
                <a:rPr lang="en-US" dirty="0" smtClean="0"/>
                <a:t>Machines makes decisions and drives network change</a:t>
              </a:r>
            </a:p>
            <a:p>
              <a:endParaRPr lang="en-US" dirty="0"/>
            </a:p>
            <a:p>
              <a:r>
                <a:rPr lang="en-US" dirty="0" smtClean="0"/>
                <a:t>Humans make decisions where machines cannot</a:t>
              </a:r>
            </a:p>
          </p:txBody>
        </p:sp>
        <p:grpSp>
          <p:nvGrpSpPr>
            <p:cNvPr id="9" name="Group 8"/>
            <p:cNvGrpSpPr/>
            <p:nvPr/>
          </p:nvGrpSpPr>
          <p:grpSpPr>
            <a:xfrm>
              <a:off x="6470421" y="2229934"/>
              <a:ext cx="2263782" cy="672530"/>
              <a:chOff x="6463947" y="1819437"/>
              <a:chExt cx="2263782" cy="672530"/>
            </a:xfrm>
          </p:grpSpPr>
          <p:sp>
            <p:nvSpPr>
              <p:cNvPr id="44" name="Rectangle 43"/>
              <p:cNvSpPr/>
              <p:nvPr/>
            </p:nvSpPr>
            <p:spPr>
              <a:xfrm>
                <a:off x="6463947" y="1819437"/>
                <a:ext cx="2263782" cy="672530"/>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3" name="Group 12"/>
              <p:cNvGrpSpPr/>
              <p:nvPr/>
            </p:nvGrpSpPr>
            <p:grpSpPr>
              <a:xfrm>
                <a:off x="7142368" y="1906190"/>
                <a:ext cx="900702" cy="325914"/>
                <a:chOff x="7991689" y="32086"/>
                <a:chExt cx="900702" cy="325914"/>
              </a:xfrm>
            </p:grpSpPr>
            <p:pic>
              <p:nvPicPr>
                <p:cNvPr id="36"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8734633" y="32086"/>
                  <a:ext cx="157758" cy="273844"/>
                </a:xfrm>
                <a:prstGeom prst="rect">
                  <a:avLst/>
                </a:prstGeom>
                <a:noFill/>
                <a:ln w="9525">
                  <a:noFill/>
                  <a:miter lim="800000"/>
                  <a:headEnd/>
                  <a:tailEnd/>
                </a:ln>
              </p:spPr>
            </p:pic>
            <p:cxnSp>
              <p:nvCxnSpPr>
                <p:cNvPr id="37" name="Straight Arrow Connector 36"/>
                <p:cNvCxnSpPr/>
                <p:nvPr/>
              </p:nvCxnSpPr>
              <p:spPr>
                <a:xfrm>
                  <a:off x="8254607" y="173827"/>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5400000">
                  <a:off x="8438865" y="-22997"/>
                  <a:ext cx="12700" cy="749294"/>
                </a:xfrm>
                <a:prstGeom prst="bentConnector3">
                  <a:avLst>
                    <a:gd name="adj1" fmla="val 1440000"/>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pic>
              <p:nvPicPr>
                <p:cNvPr id="39" name="Picture 18" descr="Juniper Server.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91689" y="38979"/>
                  <a:ext cx="157758" cy="273844"/>
                </a:xfrm>
                <a:prstGeom prst="rect">
                  <a:avLst/>
                </a:prstGeom>
                <a:noFill/>
                <a:ln w="9525">
                  <a:noFill/>
                  <a:miter lim="800000"/>
                  <a:headEnd/>
                  <a:tailEnd/>
                </a:ln>
              </p:spPr>
            </p:pic>
          </p:grpSp>
        </p:grpSp>
        <p:sp>
          <p:nvSpPr>
            <p:cNvPr id="46" name="Rectangle 45"/>
            <p:cNvSpPr/>
            <p:nvPr/>
          </p:nvSpPr>
          <p:spPr>
            <a:xfrm>
              <a:off x="6432631" y="1870566"/>
              <a:ext cx="2342308" cy="307777"/>
            </a:xfrm>
            <a:prstGeom prst="rect">
              <a:avLst/>
            </a:prstGeom>
            <a:ln>
              <a:noFill/>
            </a:ln>
          </p:spPr>
          <p:txBody>
            <a:bodyPr wrap="none">
              <a:spAutoFit/>
            </a:bodyPr>
            <a:lstStyle/>
            <a:p>
              <a:pPr algn="ctr"/>
              <a:r>
                <a:rPr lang="en-US" smtClean="0">
                  <a:solidFill>
                    <a:schemeClr val="accent4"/>
                  </a:solidFill>
                  <a:latin typeface="Arial"/>
                  <a:cs typeface="Arial"/>
                </a:rPr>
                <a:t>Machine-driven </a:t>
              </a:r>
              <a:r>
                <a:rPr lang="en-US">
                  <a:solidFill>
                    <a:schemeClr val="accent4"/>
                  </a:solidFill>
                  <a:latin typeface="Arial"/>
                  <a:cs typeface="Arial"/>
                </a:rPr>
                <a:t>automation</a:t>
              </a:r>
              <a:endParaRPr lang="en-US" dirty="0">
                <a:solidFill>
                  <a:schemeClr val="accent4"/>
                </a:solidFill>
                <a:latin typeface="Arial"/>
                <a:cs typeface="Arial"/>
              </a:endParaRPr>
            </a:p>
          </p:txBody>
        </p:sp>
      </p:grpSp>
    </p:spTree>
    <p:extLst>
      <p:ext uri="{BB962C8B-B14F-4D97-AF65-F5344CB8AC3E}">
        <p14:creationId xmlns:p14="http://schemas.microsoft.com/office/powerpoint/2010/main" val="20343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28088" t="17827" r="28085" b="25055"/>
          <a:stretch/>
        </p:blipFill>
        <p:spPr>
          <a:xfrm>
            <a:off x="2207290" y="1242706"/>
            <a:ext cx="999699" cy="732043"/>
          </a:xfrm>
          <a:prstGeom prst="rect">
            <a:avLst/>
          </a:prstGeom>
        </p:spPr>
      </p:pic>
      <p:pic>
        <p:nvPicPr>
          <p:cNvPr id="19" name="Content Placeholder 18"/>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4697318" y="2486205"/>
            <a:ext cx="1429397" cy="369888"/>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802" y="1242362"/>
            <a:ext cx="1126473" cy="399386"/>
          </a:xfrm>
          <a:prstGeom prst="rect">
            <a:avLst/>
          </a:prstGeom>
        </p:spPr>
      </p:pic>
      <p:pic>
        <p:nvPicPr>
          <p:cNvPr id="6" name="Picture 5"/>
          <p:cNvPicPr>
            <a:picLocks noChangeAspect="1"/>
          </p:cNvPicPr>
          <p:nvPr/>
        </p:nvPicPr>
        <p:blipFill>
          <a:blip r:embed="rId6"/>
          <a:stretch>
            <a:fillRect/>
          </a:stretch>
        </p:blipFill>
        <p:spPr>
          <a:xfrm>
            <a:off x="0" y="1261461"/>
            <a:ext cx="1193870" cy="741932"/>
          </a:xfrm>
          <a:prstGeom prst="rect">
            <a:avLst/>
          </a:prstGeom>
        </p:spPr>
      </p:pic>
      <p:pic>
        <p:nvPicPr>
          <p:cNvPr id="7" name="Picture 6"/>
          <p:cNvPicPr>
            <a:picLocks noChangeAspect="1"/>
          </p:cNvPicPr>
          <p:nvPr/>
        </p:nvPicPr>
        <p:blipFill>
          <a:blip r:embed="rId7"/>
          <a:stretch>
            <a:fillRect/>
          </a:stretch>
        </p:blipFill>
        <p:spPr>
          <a:xfrm>
            <a:off x="4934223" y="3097599"/>
            <a:ext cx="1047142" cy="809362"/>
          </a:xfrm>
          <a:prstGeom prst="rect">
            <a:avLst/>
          </a:prstGeom>
        </p:spPr>
      </p:pic>
      <p:pic>
        <p:nvPicPr>
          <p:cNvPr id="8" name="Picture 2" descr="#ChefCon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0376" y="4033422"/>
            <a:ext cx="733070" cy="7330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9"/>
          <a:stretch>
            <a:fillRect/>
          </a:stretch>
        </p:blipFill>
        <p:spPr>
          <a:xfrm>
            <a:off x="3346951" y="3257712"/>
            <a:ext cx="1339336" cy="480977"/>
          </a:xfrm>
          <a:prstGeom prst="rect">
            <a:avLst/>
          </a:prstGeom>
        </p:spPr>
      </p:pic>
      <p:sp>
        <p:nvSpPr>
          <p:cNvPr id="12" name="AutoShape 2" descr="Image result for openconfig"/>
          <p:cNvSpPr>
            <a:spLocks noChangeAspect="1" noChangeArrowheads="1"/>
          </p:cNvSpPr>
          <p:nvPr/>
        </p:nvSpPr>
        <p:spPr bwMode="auto">
          <a:xfrm>
            <a:off x="300041" y="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Image result for openconfig"/>
          <p:cNvSpPr>
            <a:spLocks noChangeAspect="1" noChangeArrowheads="1"/>
          </p:cNvSpPr>
          <p:nvPr/>
        </p:nvSpPr>
        <p:spPr bwMode="auto">
          <a:xfrm>
            <a:off x="452441" y="15240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6" descr="http://www.openconfig.net/site/templates/img/oc-masthe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6505" y="2622437"/>
            <a:ext cx="1712399" cy="406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upload.wikimedia.org/wikipedia/en/8/88/Java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8065" y="3012369"/>
            <a:ext cx="880739" cy="8807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magicmarkker.com/wp-content/uploads/2013/04/ruby-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59024" y="947742"/>
            <a:ext cx="661402" cy="7592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photos2.meetupstatic.com/photos/event/b/b/d/f/global_434268095.jpe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4777" y="3906961"/>
            <a:ext cx="878062" cy="87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4">
            <a:extLst>
              <a:ext uri="{28A0092B-C50C-407E-A947-70E740481C1C}">
                <a14:useLocalDpi xmlns:a14="http://schemas.microsoft.com/office/drawing/2010/main" val="0"/>
              </a:ext>
            </a:extLst>
          </a:blip>
          <a:srcRect t="19250" b="19632"/>
          <a:stretch/>
        </p:blipFill>
        <p:spPr>
          <a:xfrm>
            <a:off x="2329716" y="2400604"/>
            <a:ext cx="1128210" cy="328855"/>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330" y="3975217"/>
            <a:ext cx="763368" cy="279485"/>
          </a:xfrm>
          <a:prstGeom prst="rect">
            <a:avLst/>
          </a:prstGeom>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16313" y="4156326"/>
            <a:ext cx="1235821" cy="612100"/>
          </a:xfrm>
          <a:prstGeom prst="rect">
            <a:avLst/>
          </a:prstGeom>
        </p:spPr>
      </p:pic>
      <p:pic>
        <p:nvPicPr>
          <p:cNvPr id="29" name="Picture 28"/>
          <p:cNvPicPr>
            <a:picLocks noChangeAspect="1"/>
          </p:cNvPicPr>
          <p:nvPr/>
        </p:nvPicPr>
        <p:blipFill rotWithShape="1">
          <a:blip r:embed="rId17">
            <a:extLst>
              <a:ext uri="{28A0092B-C50C-407E-A947-70E740481C1C}">
                <a14:useLocalDpi xmlns:a14="http://schemas.microsoft.com/office/drawing/2010/main" val="0"/>
              </a:ext>
            </a:extLst>
          </a:blip>
          <a:srcRect l="26809" r="28310" b="2988"/>
          <a:stretch/>
        </p:blipFill>
        <p:spPr>
          <a:xfrm>
            <a:off x="3758370" y="2136538"/>
            <a:ext cx="620709" cy="670848"/>
          </a:xfrm>
          <a:prstGeom prst="rect">
            <a:avLst/>
          </a:prstGeom>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16110" y="4431100"/>
            <a:ext cx="824669" cy="288634"/>
          </a:xfrm>
          <a:prstGeom prst="rect">
            <a:avLst/>
          </a:prstGeom>
        </p:spPr>
      </p:pic>
      <p:pic>
        <p:nvPicPr>
          <p:cNvPr id="33" name="Picture 3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14483" y="3083290"/>
            <a:ext cx="859185" cy="738899"/>
          </a:xfrm>
          <a:prstGeom prst="rect">
            <a:avLst/>
          </a:prstGeom>
        </p:spPr>
      </p:pic>
      <p:pic>
        <p:nvPicPr>
          <p:cNvPr id="35" name="Picture 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73236" y="1594225"/>
            <a:ext cx="544734" cy="542313"/>
          </a:xfrm>
          <a:prstGeom prst="rect">
            <a:avLst/>
          </a:prstGeom>
        </p:spPr>
      </p:pic>
      <p:pic>
        <p:nvPicPr>
          <p:cNvPr id="36" name="Picture 3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91179" y="2184870"/>
            <a:ext cx="1505258" cy="482819"/>
          </a:xfrm>
          <a:prstGeom prst="rect">
            <a:avLst/>
          </a:prstGeom>
        </p:spPr>
      </p:pic>
      <p:grpSp>
        <p:nvGrpSpPr>
          <p:cNvPr id="40" name="Group 39"/>
          <p:cNvGrpSpPr/>
          <p:nvPr/>
        </p:nvGrpSpPr>
        <p:grpSpPr>
          <a:xfrm>
            <a:off x="6275629" y="3949365"/>
            <a:ext cx="592177" cy="794440"/>
            <a:chOff x="5934481" y="3413766"/>
            <a:chExt cx="727703" cy="986759"/>
          </a:xfrm>
        </p:grpSpPr>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4481" y="3413766"/>
              <a:ext cx="727703" cy="727703"/>
            </a:xfrm>
            <a:prstGeom prst="rect">
              <a:avLst/>
            </a:prstGeom>
          </p:spPr>
        </p:pic>
        <p:sp>
          <p:nvSpPr>
            <p:cNvPr id="39" name="TextBox 38"/>
            <p:cNvSpPr txBox="1"/>
            <p:nvPr/>
          </p:nvSpPr>
          <p:spPr>
            <a:xfrm>
              <a:off x="5998820" y="4160538"/>
              <a:ext cx="588660" cy="239987"/>
            </a:xfrm>
            <a:prstGeom prst="rect">
              <a:avLst/>
            </a:prstGeom>
            <a:ln>
              <a:noFill/>
            </a:ln>
          </p:spPr>
          <p:txBody>
            <a:bodyPr wrap="none" lIns="45643" tIns="22821" rIns="45643" bIns="22821" rtlCol="0">
              <a:spAutoFit/>
            </a:bodyPr>
            <a:lstStyle/>
            <a:p>
              <a:pPr algn="l">
                <a:lnSpc>
                  <a:spcPct val="90000"/>
                </a:lnSpc>
              </a:pPr>
              <a:r>
                <a:rPr lang="en-US" smtClean="0">
                  <a:solidFill>
                    <a:schemeClr val="accent2"/>
                  </a:solidFill>
                  <a:latin typeface="Arial"/>
                  <a:cs typeface="Arial"/>
                </a:rPr>
                <a:t>YANG</a:t>
              </a:r>
              <a:endParaRPr lang="en-US" sz="1400" dirty="0" smtClean="0">
                <a:solidFill>
                  <a:schemeClr val="accent2"/>
                </a:solidFill>
                <a:latin typeface="Arial"/>
                <a:cs typeface="Arial"/>
              </a:endParaRPr>
            </a:p>
          </p:txBody>
        </p:sp>
      </p:grpSp>
      <p:pic>
        <p:nvPicPr>
          <p:cNvPr id="41" name="Picture 4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692" y="3641800"/>
            <a:ext cx="900011" cy="375005"/>
          </a:xfrm>
          <a:prstGeom prst="rect">
            <a:avLst/>
          </a:prstGeom>
        </p:spPr>
      </p:pic>
      <p:pic>
        <p:nvPicPr>
          <p:cNvPr id="42" name="Picture 4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93326" y="3112421"/>
            <a:ext cx="585009" cy="680636"/>
          </a:xfrm>
          <a:prstGeom prst="rect">
            <a:avLst/>
          </a:prstGeom>
        </p:spPr>
      </p:pic>
      <p:pic>
        <p:nvPicPr>
          <p:cNvPr id="43" name="Picture 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59379" y="1136729"/>
            <a:ext cx="1305046" cy="469971"/>
          </a:xfrm>
          <a:prstGeom prst="rect">
            <a:avLst/>
          </a:prstGeom>
        </p:spPr>
      </p:pic>
      <p:pic>
        <p:nvPicPr>
          <p:cNvPr id="20" name="Picture 19"/>
          <p:cNvPicPr>
            <a:picLocks noChangeAspect="1"/>
          </p:cNvPicPr>
          <p:nvPr/>
        </p:nvPicPr>
        <p:blipFill rotWithShape="1">
          <a:blip r:embed="rId26">
            <a:extLst>
              <a:ext uri="{28A0092B-C50C-407E-A947-70E740481C1C}">
                <a14:useLocalDpi xmlns:a14="http://schemas.microsoft.com/office/drawing/2010/main" val="0"/>
              </a:ext>
            </a:extLst>
          </a:blip>
          <a:srcRect t="9911" b="10179"/>
          <a:stretch/>
        </p:blipFill>
        <p:spPr>
          <a:xfrm>
            <a:off x="1096560" y="2081212"/>
            <a:ext cx="999231" cy="319392"/>
          </a:xfrm>
          <a:prstGeom prst="rect">
            <a:avLst/>
          </a:prstGeom>
        </p:spPr>
      </p:pic>
      <p:pic>
        <p:nvPicPr>
          <p:cNvPr id="23" name="Picture 2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88136" y="2543786"/>
            <a:ext cx="741621" cy="263600"/>
          </a:xfrm>
          <a:prstGeom prst="rect">
            <a:avLst/>
          </a:prstGeom>
        </p:spPr>
      </p:pic>
      <p:pic>
        <p:nvPicPr>
          <p:cNvPr id="5" name="Picture 4"/>
          <p:cNvPicPr>
            <a:picLocks noChangeAspect="1"/>
          </p:cNvPicPr>
          <p:nvPr/>
        </p:nvPicPr>
        <p:blipFill rotWithShape="1">
          <a:blip r:embed="rId28">
            <a:extLst>
              <a:ext uri="{28A0092B-C50C-407E-A947-70E740481C1C}">
                <a14:useLocalDpi xmlns:a14="http://schemas.microsoft.com/office/drawing/2010/main" val="0"/>
              </a:ext>
            </a:extLst>
          </a:blip>
          <a:srcRect r="2157" b="16854"/>
          <a:stretch/>
        </p:blipFill>
        <p:spPr>
          <a:xfrm>
            <a:off x="136200" y="3184215"/>
            <a:ext cx="921470" cy="483953"/>
          </a:xfrm>
          <a:prstGeom prst="rect">
            <a:avLst/>
          </a:prstGeom>
        </p:spPr>
      </p:pic>
      <p:pic>
        <p:nvPicPr>
          <p:cNvPr id="46" name="Picture 4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838176" y="2083038"/>
            <a:ext cx="1186388" cy="213206"/>
          </a:xfrm>
          <a:prstGeom prst="rect">
            <a:avLst/>
          </a:prstGeom>
        </p:spPr>
      </p:pic>
      <p:sp>
        <p:nvSpPr>
          <p:cNvPr id="47" name="Title 1"/>
          <p:cNvSpPr txBox="1">
            <a:spLocks/>
          </p:cNvSpPr>
          <p:nvPr/>
        </p:nvSpPr>
        <p:spPr>
          <a:xfrm>
            <a:off x="269394" y="10637"/>
            <a:ext cx="8378294" cy="722430"/>
          </a:xfrm>
          <a:prstGeom prst="rect">
            <a:avLst/>
          </a:prstGeom>
        </p:spPr>
        <p:txBody>
          <a:bodyPr wrap="square" lIns="57148" tIns="0" rIns="0" bIns="0" anchor="b"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Automation Technologies - Landscape</a:t>
            </a:r>
            <a:endParaRPr lang="en-US" dirty="0"/>
          </a:p>
        </p:txBody>
      </p:sp>
      <p:pic>
        <p:nvPicPr>
          <p:cNvPr id="2" name="Picture 1"/>
          <p:cNvPicPr>
            <a:picLocks noChangeAspect="1"/>
          </p:cNvPicPr>
          <p:nvPr/>
        </p:nvPicPr>
        <p:blipFill rotWithShape="1">
          <a:blip r:embed="rId30">
            <a:extLst>
              <a:ext uri="{28A0092B-C50C-407E-A947-70E740481C1C}">
                <a14:useLocalDpi xmlns:a14="http://schemas.microsoft.com/office/drawing/2010/main" val="0"/>
              </a:ext>
            </a:extLst>
          </a:blip>
          <a:srcRect l="9936" t="16057" r="9902" b="13850"/>
          <a:stretch/>
        </p:blipFill>
        <p:spPr>
          <a:xfrm>
            <a:off x="5196990" y="1256889"/>
            <a:ext cx="607218" cy="530942"/>
          </a:xfrm>
          <a:prstGeom prst="rect">
            <a:avLst/>
          </a:prstGeom>
        </p:spPr>
      </p:pic>
    </p:spTree>
    <p:extLst>
      <p:ext uri="{BB962C8B-B14F-4D97-AF65-F5344CB8AC3E}">
        <p14:creationId xmlns:p14="http://schemas.microsoft.com/office/powerpoint/2010/main" val="110220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88325" y="2017781"/>
            <a:ext cx="2238279" cy="2881730"/>
            <a:chOff x="404789" y="1595342"/>
            <a:chExt cx="2238279" cy="3064134"/>
          </a:xfrm>
        </p:grpSpPr>
        <p:grpSp>
          <p:nvGrpSpPr>
            <p:cNvPr id="31" name="Group 30"/>
            <p:cNvGrpSpPr/>
            <p:nvPr/>
          </p:nvGrpSpPr>
          <p:grpSpPr>
            <a:xfrm>
              <a:off x="410179" y="1595342"/>
              <a:ext cx="2232889" cy="3064134"/>
              <a:chOff x="410179" y="1582646"/>
              <a:chExt cx="2232889" cy="2704402"/>
            </a:xfrm>
          </p:grpSpPr>
          <p:sp>
            <p:nvSpPr>
              <p:cNvPr id="37" name="Rectangle 36"/>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45" name="Rectangle 44"/>
              <p:cNvSpPr/>
              <p:nvPr/>
            </p:nvSpPr>
            <p:spPr>
              <a:xfrm>
                <a:off x="410179" y="1582646"/>
                <a:ext cx="2232884" cy="262215"/>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1</a:t>
                </a:r>
                <a:endParaRPr lang="en-US" sz="1200" dirty="0">
                  <a:solidFill>
                    <a:srgbClr val="FFFFFF"/>
                  </a:solidFill>
                  <a:latin typeface="Arial"/>
                  <a:cs typeface="Arial"/>
                </a:endParaRPr>
              </a:p>
            </p:txBody>
          </p:sp>
        </p:grpSp>
        <p:sp>
          <p:nvSpPr>
            <p:cNvPr id="46" name="Rectangle 45"/>
            <p:cNvSpPr/>
            <p:nvPr/>
          </p:nvSpPr>
          <p:spPr>
            <a:xfrm>
              <a:off x="404789" y="1892435"/>
              <a:ext cx="2238273"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pic>
          <p:nvPicPr>
            <p:cNvPr id="5" name="Picture 4"/>
            <p:cNvPicPr>
              <a:picLocks noChangeAspect="1"/>
            </p:cNvPicPr>
            <p:nvPr/>
          </p:nvPicPr>
          <p:blipFill>
            <a:blip r:embed="rId3"/>
            <a:stretch>
              <a:fillRect/>
            </a:stretch>
          </p:blipFill>
          <p:spPr>
            <a:xfrm>
              <a:off x="1042852" y="1997336"/>
              <a:ext cx="976605" cy="298407"/>
            </a:xfrm>
            <a:prstGeom prst="rect">
              <a:avLst/>
            </a:prstGeom>
          </p:spPr>
        </p:pic>
      </p:grpSp>
      <p:grpSp>
        <p:nvGrpSpPr>
          <p:cNvPr id="23" name="Group 22"/>
          <p:cNvGrpSpPr/>
          <p:nvPr/>
        </p:nvGrpSpPr>
        <p:grpSpPr>
          <a:xfrm>
            <a:off x="6408860" y="2017781"/>
            <a:ext cx="2238279" cy="2881730"/>
            <a:chOff x="6408860" y="1974749"/>
            <a:chExt cx="2238279" cy="2881730"/>
          </a:xfrm>
        </p:grpSpPr>
        <p:grpSp>
          <p:nvGrpSpPr>
            <p:cNvPr id="79" name="Group 78"/>
            <p:cNvGrpSpPr/>
            <p:nvPr/>
          </p:nvGrpSpPr>
          <p:grpSpPr>
            <a:xfrm>
              <a:off x="6408860" y="1974749"/>
              <a:ext cx="2238279" cy="2881730"/>
              <a:chOff x="404789" y="1595342"/>
              <a:chExt cx="2238279" cy="3064134"/>
            </a:xfrm>
          </p:grpSpPr>
          <p:grpSp>
            <p:nvGrpSpPr>
              <p:cNvPr id="80" name="Group 79"/>
              <p:cNvGrpSpPr/>
              <p:nvPr/>
            </p:nvGrpSpPr>
            <p:grpSpPr>
              <a:xfrm>
                <a:off x="410179" y="1595342"/>
                <a:ext cx="2232889" cy="3064134"/>
                <a:chOff x="410179" y="1582646"/>
                <a:chExt cx="2232889" cy="2704402"/>
              </a:xfrm>
            </p:grpSpPr>
            <p:sp>
              <p:nvSpPr>
                <p:cNvPr id="83" name="Rectangle 82"/>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84" name="Rectangle 83"/>
                <p:cNvSpPr/>
                <p:nvPr/>
              </p:nvSpPr>
              <p:spPr>
                <a:xfrm>
                  <a:off x="410179" y="1582646"/>
                  <a:ext cx="2232884" cy="262215"/>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N</a:t>
                  </a:r>
                  <a:endParaRPr lang="en-US" sz="1600" dirty="0">
                    <a:solidFill>
                      <a:srgbClr val="FFFFFF"/>
                    </a:solidFill>
                    <a:latin typeface="Arial"/>
                    <a:cs typeface="Arial"/>
                  </a:endParaRPr>
                </a:p>
              </p:txBody>
            </p:sp>
          </p:grpSp>
          <p:sp>
            <p:nvSpPr>
              <p:cNvPr id="81" name="Rectangle 80"/>
              <p:cNvSpPr/>
              <p:nvPr/>
            </p:nvSpPr>
            <p:spPr>
              <a:xfrm>
                <a:off x="404789" y="1892435"/>
                <a:ext cx="2238274"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pic>
          <p:nvPicPr>
            <p:cNvPr id="72" name="Picture 71"/>
            <p:cNvPicPr>
              <a:picLocks noChangeAspect="1"/>
            </p:cNvPicPr>
            <p:nvPr/>
          </p:nvPicPr>
          <p:blipFill>
            <a:blip r:embed="rId4"/>
            <a:stretch>
              <a:fillRect/>
            </a:stretch>
          </p:blipFill>
          <p:spPr>
            <a:xfrm>
              <a:off x="7261029" y="2287782"/>
              <a:ext cx="722184" cy="391535"/>
            </a:xfrm>
            <a:prstGeom prst="rect">
              <a:avLst/>
            </a:prstGeom>
          </p:spPr>
        </p:pic>
      </p:grpSp>
      <p:grpSp>
        <p:nvGrpSpPr>
          <p:cNvPr id="22" name="Group 21"/>
          <p:cNvGrpSpPr/>
          <p:nvPr/>
        </p:nvGrpSpPr>
        <p:grpSpPr>
          <a:xfrm>
            <a:off x="3452829" y="2017781"/>
            <a:ext cx="2238278" cy="2881730"/>
            <a:chOff x="3452829" y="1974749"/>
            <a:chExt cx="2238278" cy="2881730"/>
          </a:xfrm>
        </p:grpSpPr>
        <p:grpSp>
          <p:nvGrpSpPr>
            <p:cNvPr id="73" name="Group 72"/>
            <p:cNvGrpSpPr/>
            <p:nvPr/>
          </p:nvGrpSpPr>
          <p:grpSpPr>
            <a:xfrm>
              <a:off x="3452829" y="1974749"/>
              <a:ext cx="2238278" cy="2881730"/>
              <a:chOff x="404790" y="1595342"/>
              <a:chExt cx="2238278" cy="3064134"/>
            </a:xfrm>
          </p:grpSpPr>
          <p:grpSp>
            <p:nvGrpSpPr>
              <p:cNvPr id="74" name="Group 73"/>
              <p:cNvGrpSpPr/>
              <p:nvPr/>
            </p:nvGrpSpPr>
            <p:grpSpPr>
              <a:xfrm>
                <a:off x="410179" y="1595342"/>
                <a:ext cx="2232889" cy="3064134"/>
                <a:chOff x="410179" y="1582646"/>
                <a:chExt cx="2232889" cy="2704402"/>
              </a:xfrm>
            </p:grpSpPr>
            <p:sp>
              <p:nvSpPr>
                <p:cNvPr id="77" name="Rectangle 76"/>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78" name="Rectangle 77"/>
                <p:cNvSpPr/>
                <p:nvPr/>
              </p:nvSpPr>
              <p:spPr>
                <a:xfrm>
                  <a:off x="410179" y="1582646"/>
                  <a:ext cx="2232884" cy="26221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2</a:t>
                  </a:r>
                  <a:endParaRPr lang="en-US" sz="1200" dirty="0">
                    <a:solidFill>
                      <a:srgbClr val="FFFFFF"/>
                    </a:solidFill>
                    <a:latin typeface="Arial"/>
                    <a:cs typeface="Arial"/>
                  </a:endParaRPr>
                </a:p>
              </p:txBody>
            </p:sp>
          </p:grpSp>
          <p:sp>
            <p:nvSpPr>
              <p:cNvPr id="75" name="Rectangle 74"/>
              <p:cNvSpPr/>
              <p:nvPr/>
            </p:nvSpPr>
            <p:spPr>
              <a:xfrm>
                <a:off x="404790" y="1892435"/>
                <a:ext cx="2232884"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pic>
          <p:nvPicPr>
            <p:cNvPr id="71" name="Picture 70"/>
            <p:cNvPicPr>
              <a:picLocks noChangeAspect="1"/>
            </p:cNvPicPr>
            <p:nvPr/>
          </p:nvPicPr>
          <p:blipFill>
            <a:blip r:embed="rId5"/>
            <a:stretch>
              <a:fillRect/>
            </a:stretch>
          </p:blipFill>
          <p:spPr>
            <a:xfrm>
              <a:off x="4190335" y="2280349"/>
              <a:ext cx="742527" cy="417036"/>
            </a:xfrm>
            <a:prstGeom prst="rect">
              <a:avLst/>
            </a:prstGeom>
          </p:spPr>
        </p:pic>
      </p:grpSp>
      <p:pic>
        <p:nvPicPr>
          <p:cNvPr id="44" name="Picture 43"/>
          <p:cNvPicPr>
            <a:picLocks noChangeAspect="1"/>
          </p:cNvPicPr>
          <p:nvPr/>
        </p:nvPicPr>
        <p:blipFill rotWithShape="1">
          <a:blip r:embed="rId6">
            <a:extLst>
              <a:ext uri="{28A0092B-C50C-407E-A947-70E740481C1C}">
                <a14:useLocalDpi xmlns:a14="http://schemas.microsoft.com/office/drawing/2010/main" val="0"/>
              </a:ext>
            </a:extLst>
          </a:blip>
          <a:srcRect l="28088" t="17827" r="28085" b="25055"/>
          <a:stretch/>
        </p:blipFill>
        <p:spPr>
          <a:xfrm>
            <a:off x="2207290" y="1242706"/>
            <a:ext cx="999699" cy="732043"/>
          </a:xfrm>
          <a:prstGeom prst="rect">
            <a:avLst/>
          </a:prstGeom>
        </p:spPr>
      </p:pic>
      <p:pic>
        <p:nvPicPr>
          <p:cNvPr id="19" name="Content Placeholder 18"/>
          <p:cNvPicPr>
            <a:picLocks noGrp="1" noChangeAspect="1"/>
          </p:cNvPicPr>
          <p:nvPr>
            <p:ph sz="quarter" idx="11"/>
          </p:nvPr>
        </p:nvPicPr>
        <p:blipFill>
          <a:blip r:embed="rId7">
            <a:extLst>
              <a:ext uri="{28A0092B-C50C-407E-A947-70E740481C1C}">
                <a14:useLocalDpi xmlns:a14="http://schemas.microsoft.com/office/drawing/2010/main" val="0"/>
              </a:ext>
            </a:extLst>
          </a:blip>
          <a:stretch>
            <a:fillRect/>
          </a:stretch>
        </p:blipFill>
        <p:spPr>
          <a:xfrm>
            <a:off x="4697318" y="2486205"/>
            <a:ext cx="1429397" cy="369888"/>
          </a:xfr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802" y="1242362"/>
            <a:ext cx="1126473" cy="399386"/>
          </a:xfrm>
          <a:prstGeom prst="rect">
            <a:avLst/>
          </a:prstGeom>
        </p:spPr>
      </p:pic>
      <p:pic>
        <p:nvPicPr>
          <p:cNvPr id="6" name="Picture 5"/>
          <p:cNvPicPr>
            <a:picLocks noChangeAspect="1"/>
          </p:cNvPicPr>
          <p:nvPr/>
        </p:nvPicPr>
        <p:blipFill>
          <a:blip r:embed="rId9"/>
          <a:stretch>
            <a:fillRect/>
          </a:stretch>
        </p:blipFill>
        <p:spPr>
          <a:xfrm>
            <a:off x="0" y="1261461"/>
            <a:ext cx="1193870" cy="741932"/>
          </a:xfrm>
          <a:prstGeom prst="rect">
            <a:avLst/>
          </a:prstGeom>
        </p:spPr>
      </p:pic>
      <p:pic>
        <p:nvPicPr>
          <p:cNvPr id="7" name="Picture 6"/>
          <p:cNvPicPr>
            <a:picLocks noChangeAspect="1"/>
          </p:cNvPicPr>
          <p:nvPr/>
        </p:nvPicPr>
        <p:blipFill>
          <a:blip r:embed="rId10"/>
          <a:stretch>
            <a:fillRect/>
          </a:stretch>
        </p:blipFill>
        <p:spPr>
          <a:xfrm>
            <a:off x="4934223" y="3097599"/>
            <a:ext cx="1047142" cy="809362"/>
          </a:xfrm>
          <a:prstGeom prst="rect">
            <a:avLst/>
          </a:prstGeom>
        </p:spPr>
      </p:pic>
      <p:pic>
        <p:nvPicPr>
          <p:cNvPr id="8" name="Picture 2" descr="#ChefCon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0376" y="4033422"/>
            <a:ext cx="733070" cy="7330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3346951" y="3257712"/>
            <a:ext cx="1339336" cy="480977"/>
          </a:xfrm>
          <a:prstGeom prst="rect">
            <a:avLst/>
          </a:prstGeom>
        </p:spPr>
      </p:pic>
      <p:sp>
        <p:nvSpPr>
          <p:cNvPr id="12" name="AutoShape 2" descr="Image result for openconfig"/>
          <p:cNvSpPr>
            <a:spLocks noChangeAspect="1" noChangeArrowheads="1"/>
          </p:cNvSpPr>
          <p:nvPr/>
        </p:nvSpPr>
        <p:spPr bwMode="auto">
          <a:xfrm>
            <a:off x="300041" y="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Image result for openconfig"/>
          <p:cNvSpPr>
            <a:spLocks noChangeAspect="1" noChangeArrowheads="1"/>
          </p:cNvSpPr>
          <p:nvPr/>
        </p:nvSpPr>
        <p:spPr bwMode="auto">
          <a:xfrm>
            <a:off x="452441" y="15240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6" descr="http://www.openconfig.net/site/templates/img/oc-masthea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505" y="2622437"/>
            <a:ext cx="1712399" cy="406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upload.wikimedia.org/wikipedia/en/8/88/Java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8065" y="3012369"/>
            <a:ext cx="880739" cy="8807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magicmarkker.com/wp-content/uploads/2013/04/ruby-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9024" y="947742"/>
            <a:ext cx="661402" cy="7592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photos2.meetupstatic.com/photos/event/b/b/d/f/global_434268095.jpe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04777" y="3906961"/>
            <a:ext cx="878062" cy="87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7">
            <a:extLst>
              <a:ext uri="{28A0092B-C50C-407E-A947-70E740481C1C}">
                <a14:useLocalDpi xmlns:a14="http://schemas.microsoft.com/office/drawing/2010/main" val="0"/>
              </a:ext>
            </a:extLst>
          </a:blip>
          <a:srcRect t="19250" b="19632"/>
          <a:stretch/>
        </p:blipFill>
        <p:spPr>
          <a:xfrm>
            <a:off x="2329716" y="2400604"/>
            <a:ext cx="1128210" cy="328855"/>
          </a:xfrm>
          <a:prstGeom prst="rect">
            <a:avLst/>
          </a:prstGeom>
        </p:spPr>
      </p:pic>
      <p:pic>
        <p:nvPicPr>
          <p:cNvPr id="26" name="Picture 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4330" y="3975217"/>
            <a:ext cx="763368" cy="279485"/>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16313" y="4156326"/>
            <a:ext cx="1235821" cy="612100"/>
          </a:xfrm>
          <a:prstGeom prst="rect">
            <a:avLst/>
          </a:prstGeom>
        </p:spPr>
      </p:pic>
      <p:pic>
        <p:nvPicPr>
          <p:cNvPr id="29" name="Picture 28"/>
          <p:cNvPicPr>
            <a:picLocks noChangeAspect="1"/>
          </p:cNvPicPr>
          <p:nvPr/>
        </p:nvPicPr>
        <p:blipFill rotWithShape="1">
          <a:blip r:embed="rId20">
            <a:extLst>
              <a:ext uri="{28A0092B-C50C-407E-A947-70E740481C1C}">
                <a14:useLocalDpi xmlns:a14="http://schemas.microsoft.com/office/drawing/2010/main" val="0"/>
              </a:ext>
            </a:extLst>
          </a:blip>
          <a:srcRect l="26809" r="28310" b="2988"/>
          <a:stretch/>
        </p:blipFill>
        <p:spPr>
          <a:xfrm>
            <a:off x="3758370" y="2136538"/>
            <a:ext cx="620709" cy="670848"/>
          </a:xfrm>
          <a:prstGeom prst="rect">
            <a:avLst/>
          </a:prstGeom>
        </p:spPr>
      </p:pic>
      <p:pic>
        <p:nvPicPr>
          <p:cNvPr id="32" name="Picture 3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16110" y="4431100"/>
            <a:ext cx="824669" cy="288634"/>
          </a:xfrm>
          <a:prstGeom prst="rect">
            <a:avLst/>
          </a:prstGeom>
        </p:spPr>
      </p:pic>
      <p:pic>
        <p:nvPicPr>
          <p:cNvPr id="33" name="Picture 3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14483" y="3083290"/>
            <a:ext cx="859185" cy="738899"/>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65797" y="1594225"/>
            <a:ext cx="544734" cy="542313"/>
          </a:xfrm>
          <a:prstGeom prst="rect">
            <a:avLst/>
          </a:prstGeom>
        </p:spPr>
      </p:pic>
      <p:pic>
        <p:nvPicPr>
          <p:cNvPr id="36" name="Picture 3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91179" y="2184870"/>
            <a:ext cx="1505258" cy="482819"/>
          </a:xfrm>
          <a:prstGeom prst="rect">
            <a:avLst/>
          </a:prstGeom>
        </p:spPr>
      </p:pic>
      <p:grpSp>
        <p:nvGrpSpPr>
          <p:cNvPr id="40" name="Group 39"/>
          <p:cNvGrpSpPr/>
          <p:nvPr/>
        </p:nvGrpSpPr>
        <p:grpSpPr>
          <a:xfrm>
            <a:off x="6275629" y="3949365"/>
            <a:ext cx="592177" cy="794440"/>
            <a:chOff x="5934481" y="3413766"/>
            <a:chExt cx="727703" cy="986759"/>
          </a:xfrm>
        </p:grpSpPr>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34481" y="3413766"/>
              <a:ext cx="727703" cy="727703"/>
            </a:xfrm>
            <a:prstGeom prst="rect">
              <a:avLst/>
            </a:prstGeom>
          </p:spPr>
        </p:pic>
        <p:sp>
          <p:nvSpPr>
            <p:cNvPr id="39" name="TextBox 38"/>
            <p:cNvSpPr txBox="1"/>
            <p:nvPr/>
          </p:nvSpPr>
          <p:spPr>
            <a:xfrm>
              <a:off x="5998820" y="4160538"/>
              <a:ext cx="588660" cy="239987"/>
            </a:xfrm>
            <a:prstGeom prst="rect">
              <a:avLst/>
            </a:prstGeom>
            <a:ln>
              <a:noFill/>
            </a:ln>
          </p:spPr>
          <p:txBody>
            <a:bodyPr wrap="none" lIns="45643" tIns="22821" rIns="45643" bIns="22821" rtlCol="0">
              <a:spAutoFit/>
            </a:bodyPr>
            <a:lstStyle/>
            <a:p>
              <a:pPr algn="l">
                <a:lnSpc>
                  <a:spcPct val="90000"/>
                </a:lnSpc>
              </a:pPr>
              <a:r>
                <a:rPr lang="en-US" smtClean="0">
                  <a:solidFill>
                    <a:schemeClr val="accent2"/>
                  </a:solidFill>
                  <a:latin typeface="Arial"/>
                  <a:cs typeface="Arial"/>
                </a:rPr>
                <a:t>YANG</a:t>
              </a:r>
              <a:endParaRPr lang="en-US" sz="1400" dirty="0" smtClean="0">
                <a:solidFill>
                  <a:schemeClr val="accent2"/>
                </a:solidFill>
                <a:latin typeface="Arial"/>
                <a:cs typeface="Arial"/>
              </a:endParaRPr>
            </a:p>
          </p:txBody>
        </p:sp>
      </p:grpSp>
      <p:pic>
        <p:nvPicPr>
          <p:cNvPr id="41" name="Picture 4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34692" y="3641800"/>
            <a:ext cx="900011" cy="375005"/>
          </a:xfrm>
          <a:prstGeom prst="rect">
            <a:avLst/>
          </a:prstGeom>
        </p:spPr>
      </p:pic>
      <p:pic>
        <p:nvPicPr>
          <p:cNvPr id="42" name="Picture 4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93326" y="3112421"/>
            <a:ext cx="585009" cy="680636"/>
          </a:xfrm>
          <a:prstGeom prst="rect">
            <a:avLst/>
          </a:prstGeom>
        </p:spPr>
      </p:pic>
      <p:pic>
        <p:nvPicPr>
          <p:cNvPr id="43" name="Picture 4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9379" y="1136729"/>
            <a:ext cx="1305046" cy="469971"/>
          </a:xfrm>
          <a:prstGeom prst="rect">
            <a:avLst/>
          </a:prstGeom>
        </p:spPr>
      </p:pic>
      <p:sp>
        <p:nvSpPr>
          <p:cNvPr id="25" name="TextBox 24"/>
          <p:cNvSpPr txBox="1"/>
          <p:nvPr/>
        </p:nvSpPr>
        <p:spPr>
          <a:xfrm>
            <a:off x="10843708" y="7680960"/>
            <a:ext cx="92242" cy="239987"/>
          </a:xfrm>
          <a:prstGeom prst="rect">
            <a:avLst/>
          </a:prstGeom>
          <a:ln>
            <a:noFill/>
          </a:ln>
        </p:spPr>
        <p:txBody>
          <a:bodyPr wrap="none" lIns="45643" tIns="22821" rIns="45643" bIns="22821" rtlCol="0">
            <a:spAutoFit/>
          </a:bodyPr>
          <a:lstStyle/>
          <a:p>
            <a:pPr algn="l">
              <a:lnSpc>
                <a:spcPct val="90000"/>
              </a:lnSpc>
            </a:pPr>
            <a:endParaRPr lang="en-US" sz="1400" dirty="0" smtClean="0">
              <a:solidFill>
                <a:schemeClr val="accent2"/>
              </a:solidFill>
              <a:latin typeface="Arial"/>
              <a:cs typeface="Arial"/>
            </a:endParaRPr>
          </a:p>
        </p:txBody>
      </p:sp>
      <p:sp>
        <p:nvSpPr>
          <p:cNvPr id="27" name="Rectangle 26"/>
          <p:cNvSpPr/>
          <p:nvPr/>
        </p:nvSpPr>
        <p:spPr>
          <a:xfrm>
            <a:off x="6368808" y="2791173"/>
            <a:ext cx="2430947" cy="21083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74320" tIns="34337" rIns="68676" bIns="34337" rtlCol="0" anchor="t"/>
          <a:lstStyle/>
          <a:p>
            <a:pPr>
              <a:lnSpc>
                <a:spcPct val="250000"/>
              </a:lnSpc>
            </a:pPr>
            <a:r>
              <a:rPr lang="en-US" sz="1200" dirty="0" smtClean="0">
                <a:solidFill>
                  <a:schemeClr val="accent2"/>
                </a:solidFill>
                <a:latin typeface="Arial"/>
                <a:cs typeface="Arial"/>
              </a:rPr>
              <a:t>Supervised learning</a:t>
            </a:r>
          </a:p>
          <a:p>
            <a:pPr>
              <a:lnSpc>
                <a:spcPct val="250000"/>
              </a:lnSpc>
            </a:pPr>
            <a:r>
              <a:rPr lang="en-US" sz="1200" dirty="0" smtClean="0">
                <a:solidFill>
                  <a:schemeClr val="accent2"/>
                </a:solidFill>
                <a:latin typeface="Arial"/>
                <a:cs typeface="Arial"/>
              </a:rPr>
              <a:t>Unsupervised learning</a:t>
            </a:r>
          </a:p>
          <a:p>
            <a:pPr>
              <a:lnSpc>
                <a:spcPct val="250000"/>
              </a:lnSpc>
            </a:pPr>
            <a:r>
              <a:rPr lang="en-US" sz="1200" dirty="0" smtClean="0">
                <a:solidFill>
                  <a:schemeClr val="accent2"/>
                </a:solidFill>
                <a:latin typeface="Arial"/>
                <a:cs typeface="Arial"/>
              </a:rPr>
              <a:t>Reinforcement learning</a:t>
            </a:r>
          </a:p>
          <a:p>
            <a:pPr>
              <a:lnSpc>
                <a:spcPct val="250000"/>
              </a:lnSpc>
            </a:pPr>
            <a:r>
              <a:rPr lang="en-US" sz="1200" dirty="0" smtClean="0">
                <a:solidFill>
                  <a:schemeClr val="accent2"/>
                </a:solidFill>
                <a:latin typeface="Arial"/>
                <a:cs typeface="Arial"/>
              </a:rPr>
              <a:t>Deep learning</a:t>
            </a:r>
            <a:endParaRPr lang="en-US" sz="1200" dirty="0">
              <a:solidFill>
                <a:schemeClr val="accent2"/>
              </a:solidFill>
              <a:latin typeface="Arial"/>
              <a:cs typeface="Arial"/>
            </a:endParaRPr>
          </a:p>
        </p:txBody>
      </p:sp>
      <p:sp>
        <p:nvSpPr>
          <p:cNvPr id="90" name="Title 1"/>
          <p:cNvSpPr>
            <a:spLocks noGrp="1"/>
          </p:cNvSpPr>
          <p:nvPr>
            <p:ph type="title"/>
          </p:nvPr>
        </p:nvSpPr>
        <p:spPr>
          <a:xfrm>
            <a:off x="269394" y="10637"/>
            <a:ext cx="8378294" cy="722430"/>
          </a:xfrm>
        </p:spPr>
        <p:txBody>
          <a:bodyPr/>
          <a:lstStyle/>
          <a:p>
            <a:r>
              <a:rPr lang="en-US" dirty="0" smtClean="0"/>
              <a:t>Automation Technologies - Landscape</a:t>
            </a:r>
            <a:endParaRPr lang="en-US" dirty="0"/>
          </a:p>
        </p:txBody>
      </p:sp>
      <p:pic>
        <p:nvPicPr>
          <p:cNvPr id="92" name="Picture 91"/>
          <p:cNvPicPr>
            <a:picLocks noChangeAspect="1"/>
          </p:cNvPicPr>
          <p:nvPr/>
        </p:nvPicPr>
        <p:blipFill rotWithShape="1">
          <a:blip r:embed="rId29">
            <a:extLst>
              <a:ext uri="{28A0092B-C50C-407E-A947-70E740481C1C}">
                <a14:useLocalDpi xmlns:a14="http://schemas.microsoft.com/office/drawing/2010/main" val="0"/>
              </a:ext>
            </a:extLst>
          </a:blip>
          <a:srcRect t="9911" b="10179"/>
          <a:stretch/>
        </p:blipFill>
        <p:spPr>
          <a:xfrm>
            <a:off x="1096560" y="2081212"/>
            <a:ext cx="999231" cy="319392"/>
          </a:xfrm>
          <a:prstGeom prst="rect">
            <a:avLst/>
          </a:prstGeom>
        </p:spPr>
      </p:pic>
      <p:pic>
        <p:nvPicPr>
          <p:cNvPr id="95" name="Picture 9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88136" y="2543786"/>
            <a:ext cx="741621" cy="263600"/>
          </a:xfrm>
          <a:prstGeom prst="rect">
            <a:avLst/>
          </a:prstGeom>
        </p:spPr>
      </p:pic>
      <p:pic>
        <p:nvPicPr>
          <p:cNvPr id="60" name="Picture 5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38176" y="2083038"/>
            <a:ext cx="1186388" cy="213206"/>
          </a:xfrm>
          <a:prstGeom prst="rect">
            <a:avLst/>
          </a:prstGeom>
        </p:spPr>
      </p:pic>
      <p:pic>
        <p:nvPicPr>
          <p:cNvPr id="61" name="Picture 60"/>
          <p:cNvPicPr>
            <a:picLocks noChangeAspect="1"/>
          </p:cNvPicPr>
          <p:nvPr/>
        </p:nvPicPr>
        <p:blipFill rotWithShape="1">
          <a:blip r:embed="rId32">
            <a:extLst>
              <a:ext uri="{28A0092B-C50C-407E-A947-70E740481C1C}">
                <a14:useLocalDpi xmlns:a14="http://schemas.microsoft.com/office/drawing/2010/main" val="0"/>
              </a:ext>
            </a:extLst>
          </a:blip>
          <a:srcRect r="2157" b="16854"/>
          <a:stretch/>
        </p:blipFill>
        <p:spPr>
          <a:xfrm>
            <a:off x="136200" y="3184215"/>
            <a:ext cx="921470" cy="483953"/>
          </a:xfrm>
          <a:prstGeom prst="rect">
            <a:avLst/>
          </a:prstGeom>
        </p:spPr>
      </p:pic>
      <p:pic>
        <p:nvPicPr>
          <p:cNvPr id="62" name="Picture 61"/>
          <p:cNvPicPr>
            <a:picLocks noChangeAspect="1"/>
          </p:cNvPicPr>
          <p:nvPr/>
        </p:nvPicPr>
        <p:blipFill rotWithShape="1">
          <a:blip r:embed="rId33">
            <a:extLst>
              <a:ext uri="{28A0092B-C50C-407E-A947-70E740481C1C}">
                <a14:useLocalDpi xmlns:a14="http://schemas.microsoft.com/office/drawing/2010/main" val="0"/>
              </a:ext>
            </a:extLst>
          </a:blip>
          <a:srcRect l="9936" t="16057" r="9902" b="13850"/>
          <a:stretch/>
        </p:blipFill>
        <p:spPr>
          <a:xfrm>
            <a:off x="5196990" y="1256889"/>
            <a:ext cx="607218" cy="530942"/>
          </a:xfrm>
          <a:prstGeom prst="rect">
            <a:avLst/>
          </a:prstGeom>
        </p:spPr>
      </p:pic>
    </p:spTree>
    <p:extLst>
      <p:ext uri="{BB962C8B-B14F-4D97-AF65-F5344CB8AC3E}">
        <p14:creationId xmlns:p14="http://schemas.microsoft.com/office/powerpoint/2010/main" val="193626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9"/>
                                        </p:tgtEl>
                                      </p:cBhvr>
                                      <p:by x="50000" y="50000"/>
                                    </p:animScale>
                                  </p:childTnLst>
                                </p:cTn>
                              </p:par>
                              <p:par>
                                <p:cTn id="7" presetID="6" presetClass="emph" presetSubtype="0" fill="hold" nodeType="withEffect">
                                  <p:stCondLst>
                                    <p:cond delay="0"/>
                                  </p:stCondLst>
                                  <p:childTnLst>
                                    <p:animScale>
                                      <p:cBhvr>
                                        <p:cTn id="8" dur="1000" fill="hold"/>
                                        <p:tgtEl>
                                          <p:spTgt spid="4"/>
                                        </p:tgtEl>
                                      </p:cBhvr>
                                      <p:by x="50000" y="50000"/>
                                    </p:animScale>
                                  </p:childTnLst>
                                </p:cTn>
                              </p:par>
                              <p:par>
                                <p:cTn id="9" presetID="6" presetClass="emph" presetSubtype="0" fill="hold" nodeType="withEffect">
                                  <p:stCondLst>
                                    <p:cond delay="0"/>
                                  </p:stCondLst>
                                  <p:childTnLst>
                                    <p:animScale>
                                      <p:cBhvr>
                                        <p:cTn id="10" dur="1000" fill="hold"/>
                                        <p:tgtEl>
                                          <p:spTgt spid="6"/>
                                        </p:tgtEl>
                                      </p:cBhvr>
                                      <p:by x="50000" y="50000"/>
                                    </p:animScale>
                                  </p:childTnLst>
                                </p:cTn>
                              </p:par>
                              <p:par>
                                <p:cTn id="11" presetID="6" presetClass="emph" presetSubtype="0" fill="hold" nodeType="withEffect">
                                  <p:stCondLst>
                                    <p:cond delay="0"/>
                                  </p:stCondLst>
                                  <p:childTnLst>
                                    <p:animScale>
                                      <p:cBhvr>
                                        <p:cTn id="12" dur="1000" fill="hold"/>
                                        <p:tgtEl>
                                          <p:spTgt spid="7"/>
                                        </p:tgtEl>
                                      </p:cBhvr>
                                      <p:by x="50000" y="50000"/>
                                    </p:animScale>
                                  </p:childTnLst>
                                </p:cTn>
                              </p:par>
                              <p:par>
                                <p:cTn id="13" presetID="6" presetClass="emph" presetSubtype="0" fill="hold" nodeType="withEffect">
                                  <p:stCondLst>
                                    <p:cond delay="0"/>
                                  </p:stCondLst>
                                  <p:childTnLst>
                                    <p:animScale>
                                      <p:cBhvr>
                                        <p:cTn id="14" dur="1000" fill="hold"/>
                                        <p:tgtEl>
                                          <p:spTgt spid="8"/>
                                        </p:tgtEl>
                                      </p:cBhvr>
                                      <p:by x="50000" y="50000"/>
                                    </p:animScale>
                                  </p:childTnLst>
                                </p:cTn>
                              </p:par>
                              <p:par>
                                <p:cTn id="15" presetID="6" presetClass="emph" presetSubtype="0" fill="hold" nodeType="withEffect">
                                  <p:stCondLst>
                                    <p:cond delay="0"/>
                                  </p:stCondLst>
                                  <p:childTnLst>
                                    <p:animScale>
                                      <p:cBhvr>
                                        <p:cTn id="16" dur="1000" fill="hold"/>
                                        <p:tgtEl>
                                          <p:spTgt spid="10"/>
                                        </p:tgtEl>
                                      </p:cBhvr>
                                      <p:by x="50000" y="50000"/>
                                    </p:animScale>
                                  </p:childTnLst>
                                </p:cTn>
                              </p:par>
                              <p:par>
                                <p:cTn id="17" presetID="6" presetClass="emph" presetSubtype="0" fill="hold" nodeType="withEffect">
                                  <p:stCondLst>
                                    <p:cond delay="0"/>
                                  </p:stCondLst>
                                  <p:childTnLst>
                                    <p:animScale>
                                      <p:cBhvr>
                                        <p:cTn id="18" dur="1000" fill="hold"/>
                                        <p:tgtEl>
                                          <p:spTgt spid="14"/>
                                        </p:tgtEl>
                                      </p:cBhvr>
                                      <p:by x="50000" y="50000"/>
                                    </p:animScale>
                                  </p:childTnLst>
                                </p:cTn>
                              </p:par>
                              <p:par>
                                <p:cTn id="19" presetID="6" presetClass="emph" presetSubtype="0" fill="hold" nodeType="withEffect">
                                  <p:stCondLst>
                                    <p:cond delay="0"/>
                                  </p:stCondLst>
                                  <p:childTnLst>
                                    <p:animScale>
                                      <p:cBhvr>
                                        <p:cTn id="20" dur="1000" fill="hold"/>
                                        <p:tgtEl>
                                          <p:spTgt spid="16"/>
                                        </p:tgtEl>
                                      </p:cBhvr>
                                      <p:by x="50000" y="50000"/>
                                    </p:animScale>
                                  </p:childTnLst>
                                </p:cTn>
                              </p:par>
                              <p:par>
                                <p:cTn id="21" presetID="6" presetClass="emph" presetSubtype="0" fill="hold" nodeType="withEffect">
                                  <p:stCondLst>
                                    <p:cond delay="0"/>
                                  </p:stCondLst>
                                  <p:childTnLst>
                                    <p:animScale>
                                      <p:cBhvr>
                                        <p:cTn id="22" dur="1000" fill="hold"/>
                                        <p:tgtEl>
                                          <p:spTgt spid="17"/>
                                        </p:tgtEl>
                                      </p:cBhvr>
                                      <p:by x="50000" y="50000"/>
                                    </p:animScale>
                                  </p:childTnLst>
                                </p:cTn>
                              </p:par>
                              <p:par>
                                <p:cTn id="23" presetID="6" presetClass="emph" presetSubtype="0" fill="hold" nodeType="withEffect">
                                  <p:stCondLst>
                                    <p:cond delay="0"/>
                                  </p:stCondLst>
                                  <p:childTnLst>
                                    <p:animScale>
                                      <p:cBhvr>
                                        <p:cTn id="24" dur="1000" fill="hold"/>
                                        <p:tgtEl>
                                          <p:spTgt spid="18"/>
                                        </p:tgtEl>
                                      </p:cBhvr>
                                      <p:by x="50000" y="50000"/>
                                    </p:animScale>
                                  </p:childTnLst>
                                </p:cTn>
                              </p:par>
                              <p:par>
                                <p:cTn id="25" presetID="6" presetClass="emph" presetSubtype="0" fill="hold" nodeType="withEffect">
                                  <p:stCondLst>
                                    <p:cond delay="0"/>
                                  </p:stCondLst>
                                  <p:childTnLst>
                                    <p:animScale>
                                      <p:cBhvr>
                                        <p:cTn id="26" dur="1000" fill="hold"/>
                                        <p:tgtEl>
                                          <p:spTgt spid="24"/>
                                        </p:tgtEl>
                                      </p:cBhvr>
                                      <p:by x="50000" y="50000"/>
                                    </p:animScale>
                                  </p:childTnLst>
                                </p:cTn>
                              </p:par>
                              <p:par>
                                <p:cTn id="27" presetID="6" presetClass="emph" presetSubtype="0" fill="hold" nodeType="withEffect">
                                  <p:stCondLst>
                                    <p:cond delay="0"/>
                                  </p:stCondLst>
                                  <p:childTnLst>
                                    <p:animScale>
                                      <p:cBhvr>
                                        <p:cTn id="28" dur="1000" fill="hold"/>
                                        <p:tgtEl>
                                          <p:spTgt spid="26"/>
                                        </p:tgtEl>
                                      </p:cBhvr>
                                      <p:by x="50000" y="50000"/>
                                    </p:animScale>
                                  </p:childTnLst>
                                </p:cTn>
                              </p:par>
                              <p:par>
                                <p:cTn id="29" presetID="6" presetClass="emph" presetSubtype="0" fill="hold" nodeType="withEffect">
                                  <p:stCondLst>
                                    <p:cond delay="0"/>
                                  </p:stCondLst>
                                  <p:childTnLst>
                                    <p:animScale>
                                      <p:cBhvr>
                                        <p:cTn id="30" dur="1000" fill="hold"/>
                                        <p:tgtEl>
                                          <p:spTgt spid="28"/>
                                        </p:tgtEl>
                                      </p:cBhvr>
                                      <p:by x="50000" y="50000"/>
                                    </p:animScale>
                                  </p:childTnLst>
                                </p:cTn>
                              </p:par>
                              <p:par>
                                <p:cTn id="31" presetID="6" presetClass="emph" presetSubtype="0" fill="hold" nodeType="withEffect">
                                  <p:stCondLst>
                                    <p:cond delay="0"/>
                                  </p:stCondLst>
                                  <p:childTnLst>
                                    <p:animScale>
                                      <p:cBhvr>
                                        <p:cTn id="32" dur="1000" fill="hold"/>
                                        <p:tgtEl>
                                          <p:spTgt spid="29"/>
                                        </p:tgtEl>
                                      </p:cBhvr>
                                      <p:by x="50000" y="50000"/>
                                    </p:animScale>
                                  </p:childTnLst>
                                </p:cTn>
                              </p:par>
                              <p:par>
                                <p:cTn id="33" presetID="6" presetClass="emph" presetSubtype="0" fill="hold" nodeType="withEffect">
                                  <p:stCondLst>
                                    <p:cond delay="0"/>
                                  </p:stCondLst>
                                  <p:childTnLst>
                                    <p:animScale>
                                      <p:cBhvr>
                                        <p:cTn id="34" dur="1000" fill="hold"/>
                                        <p:tgtEl>
                                          <p:spTgt spid="32"/>
                                        </p:tgtEl>
                                      </p:cBhvr>
                                      <p:by x="50000" y="50000"/>
                                    </p:animScale>
                                  </p:childTnLst>
                                </p:cTn>
                              </p:par>
                              <p:par>
                                <p:cTn id="35" presetID="6" presetClass="emph" presetSubtype="0" fill="hold" nodeType="withEffect">
                                  <p:stCondLst>
                                    <p:cond delay="0"/>
                                  </p:stCondLst>
                                  <p:childTnLst>
                                    <p:animScale>
                                      <p:cBhvr>
                                        <p:cTn id="36" dur="1000" fill="hold"/>
                                        <p:tgtEl>
                                          <p:spTgt spid="33"/>
                                        </p:tgtEl>
                                      </p:cBhvr>
                                      <p:by x="50000" y="50000"/>
                                    </p:animScale>
                                  </p:childTnLst>
                                </p:cTn>
                              </p:par>
                              <p:par>
                                <p:cTn id="37" presetID="6" presetClass="emph" presetSubtype="0" fill="hold" nodeType="withEffect">
                                  <p:stCondLst>
                                    <p:cond delay="0"/>
                                  </p:stCondLst>
                                  <p:childTnLst>
                                    <p:animScale>
                                      <p:cBhvr>
                                        <p:cTn id="38" dur="1000" fill="hold"/>
                                        <p:tgtEl>
                                          <p:spTgt spid="35"/>
                                        </p:tgtEl>
                                      </p:cBhvr>
                                      <p:by x="50000" y="50000"/>
                                    </p:animScale>
                                  </p:childTnLst>
                                </p:cTn>
                              </p:par>
                              <p:par>
                                <p:cTn id="39" presetID="6" presetClass="emph" presetSubtype="0" fill="hold" nodeType="withEffect">
                                  <p:stCondLst>
                                    <p:cond delay="0"/>
                                  </p:stCondLst>
                                  <p:childTnLst>
                                    <p:animScale>
                                      <p:cBhvr>
                                        <p:cTn id="40" dur="1000" fill="hold"/>
                                        <p:tgtEl>
                                          <p:spTgt spid="36"/>
                                        </p:tgtEl>
                                      </p:cBhvr>
                                      <p:by x="50000" y="50000"/>
                                    </p:animScale>
                                  </p:childTnLst>
                                </p:cTn>
                              </p:par>
                              <p:par>
                                <p:cTn id="41" presetID="6" presetClass="emph" presetSubtype="0" fill="hold" nodeType="withEffect">
                                  <p:stCondLst>
                                    <p:cond delay="0"/>
                                  </p:stCondLst>
                                  <p:childTnLst>
                                    <p:animScale>
                                      <p:cBhvr>
                                        <p:cTn id="42" dur="1000" fill="hold"/>
                                        <p:tgtEl>
                                          <p:spTgt spid="40"/>
                                        </p:tgtEl>
                                      </p:cBhvr>
                                      <p:by x="50000" y="50000"/>
                                    </p:animScale>
                                  </p:childTnLst>
                                </p:cTn>
                              </p:par>
                              <p:par>
                                <p:cTn id="43" presetID="6" presetClass="emph" presetSubtype="0" fill="hold" nodeType="withEffect">
                                  <p:stCondLst>
                                    <p:cond delay="0"/>
                                  </p:stCondLst>
                                  <p:childTnLst>
                                    <p:animScale>
                                      <p:cBhvr>
                                        <p:cTn id="44" dur="1000" fill="hold"/>
                                        <p:tgtEl>
                                          <p:spTgt spid="41"/>
                                        </p:tgtEl>
                                      </p:cBhvr>
                                      <p:by x="50000" y="50000"/>
                                    </p:animScale>
                                  </p:childTnLst>
                                </p:cTn>
                              </p:par>
                              <p:par>
                                <p:cTn id="45" presetID="6" presetClass="emph" presetSubtype="0" fill="hold" nodeType="withEffect">
                                  <p:stCondLst>
                                    <p:cond delay="0"/>
                                  </p:stCondLst>
                                  <p:childTnLst>
                                    <p:animScale>
                                      <p:cBhvr>
                                        <p:cTn id="46" dur="1000" fill="hold"/>
                                        <p:tgtEl>
                                          <p:spTgt spid="42"/>
                                        </p:tgtEl>
                                      </p:cBhvr>
                                      <p:by x="50000" y="50000"/>
                                    </p:animScale>
                                  </p:childTnLst>
                                </p:cTn>
                              </p:par>
                              <p:par>
                                <p:cTn id="47" presetID="6" presetClass="emph" presetSubtype="0" fill="hold" nodeType="withEffect">
                                  <p:stCondLst>
                                    <p:cond delay="0"/>
                                  </p:stCondLst>
                                  <p:childTnLst>
                                    <p:animScale>
                                      <p:cBhvr>
                                        <p:cTn id="48" dur="1000" fill="hold"/>
                                        <p:tgtEl>
                                          <p:spTgt spid="43"/>
                                        </p:tgtEl>
                                      </p:cBhvr>
                                      <p:by x="50000" y="50000"/>
                                    </p:animScale>
                                  </p:childTnLst>
                                </p:cTn>
                              </p:par>
                              <p:par>
                                <p:cTn id="49" presetID="6" presetClass="emph" presetSubtype="0" fill="hold" nodeType="withEffect">
                                  <p:stCondLst>
                                    <p:cond delay="0"/>
                                  </p:stCondLst>
                                  <p:childTnLst>
                                    <p:animScale>
                                      <p:cBhvr>
                                        <p:cTn id="50" dur="1000" fill="hold"/>
                                        <p:tgtEl>
                                          <p:spTgt spid="44"/>
                                        </p:tgtEl>
                                      </p:cBhvr>
                                      <p:by x="50000" y="50000"/>
                                    </p:animScale>
                                  </p:childTnLst>
                                </p:cTn>
                              </p:par>
                              <p:par>
                                <p:cTn id="51" presetID="6" presetClass="emph" presetSubtype="0" fill="hold" nodeType="withEffect">
                                  <p:stCondLst>
                                    <p:cond delay="0"/>
                                  </p:stCondLst>
                                  <p:childTnLst>
                                    <p:animScale>
                                      <p:cBhvr>
                                        <p:cTn id="52" dur="1000" fill="hold"/>
                                        <p:tgtEl>
                                          <p:spTgt spid="92"/>
                                        </p:tgtEl>
                                      </p:cBhvr>
                                      <p:by x="50000" y="50000"/>
                                    </p:animScale>
                                  </p:childTnLst>
                                </p:cTn>
                              </p:par>
                              <p:par>
                                <p:cTn id="53" presetID="6" presetClass="emph" presetSubtype="0" fill="hold" nodeType="withEffect">
                                  <p:stCondLst>
                                    <p:cond delay="0"/>
                                  </p:stCondLst>
                                  <p:childTnLst>
                                    <p:animScale>
                                      <p:cBhvr>
                                        <p:cTn id="54" dur="1000" fill="hold"/>
                                        <p:tgtEl>
                                          <p:spTgt spid="95"/>
                                        </p:tgtEl>
                                      </p:cBhvr>
                                      <p:by x="50000" y="50000"/>
                                    </p:animScale>
                                  </p:childTnLst>
                                </p:cTn>
                              </p:par>
                              <p:par>
                                <p:cTn id="55" presetID="6" presetClass="emph" presetSubtype="0" fill="hold" nodeType="withEffect">
                                  <p:stCondLst>
                                    <p:cond delay="0"/>
                                  </p:stCondLst>
                                  <p:childTnLst>
                                    <p:animScale>
                                      <p:cBhvr>
                                        <p:cTn id="56" dur="1000" fill="hold"/>
                                        <p:tgtEl>
                                          <p:spTgt spid="60"/>
                                        </p:tgtEl>
                                      </p:cBhvr>
                                      <p:by x="50000" y="50000"/>
                                    </p:animScale>
                                  </p:childTnLst>
                                </p:cTn>
                              </p:par>
                              <p:par>
                                <p:cTn id="57" presetID="6" presetClass="emph" presetSubtype="0" fill="hold" nodeType="withEffect">
                                  <p:stCondLst>
                                    <p:cond delay="0"/>
                                  </p:stCondLst>
                                  <p:childTnLst>
                                    <p:animScale>
                                      <p:cBhvr>
                                        <p:cTn id="58" dur="1000" fill="hold"/>
                                        <p:tgtEl>
                                          <p:spTgt spid="61"/>
                                        </p:tgtEl>
                                      </p:cBhvr>
                                      <p:by x="50000" y="50000"/>
                                    </p:animScale>
                                  </p:childTnLst>
                                </p:cTn>
                              </p:par>
                              <p:par>
                                <p:cTn id="59" presetID="6" presetClass="emph" presetSubtype="0" fill="hold" nodeType="withEffect">
                                  <p:stCondLst>
                                    <p:cond delay="0"/>
                                  </p:stCondLst>
                                  <p:childTnLst>
                                    <p:animScale>
                                      <p:cBhvr>
                                        <p:cTn id="60" dur="1000" fill="hold"/>
                                        <p:tgtEl>
                                          <p:spTgt spid="62"/>
                                        </p:tgtEl>
                                      </p:cBhvr>
                                      <p:by x="50000" y="50000"/>
                                    </p:animScale>
                                  </p:childTnLst>
                                </p:cTn>
                              </p:par>
                              <p:par>
                                <p:cTn id="61" presetID="0" presetClass="path" presetSubtype="0" accel="50000" decel="50000" fill="hold" nodeType="withEffect">
                                  <p:stCondLst>
                                    <p:cond delay="0"/>
                                  </p:stCondLst>
                                  <p:childTnLst>
                                    <p:animMotion origin="layout" path="M -2.77778E-7 4.19753E-6 L 0.08993 -0.32933 " pathEditMode="relative" rAng="0" ptsTypes="AA">
                                      <p:cBhvr>
                                        <p:cTn id="62" dur="1000" fill="hold"/>
                                        <p:tgtEl>
                                          <p:spTgt spid="19"/>
                                        </p:tgtEl>
                                        <p:attrNameLst>
                                          <p:attrName>ppt_x</p:attrName>
                                          <p:attrName>ppt_y</p:attrName>
                                        </p:attrNameLst>
                                      </p:cBhvr>
                                      <p:rCtr x="4497" y="-16481"/>
                                    </p:animMotion>
                                  </p:childTnLst>
                                </p:cTn>
                              </p:par>
                              <p:par>
                                <p:cTn id="63" presetID="0" presetClass="path" presetSubtype="0" accel="50000" decel="50000" fill="hold" nodeType="withEffect">
                                  <p:stCondLst>
                                    <p:cond delay="0"/>
                                  </p:stCondLst>
                                  <p:childTnLst>
                                    <p:animMotion origin="layout" path="M 5E-6 -4.19753E-6 L 0.08264 -0.40061 " pathEditMode="relative" rAng="0" ptsTypes="AA">
                                      <p:cBhvr>
                                        <p:cTn id="64" dur="1000" fill="hold"/>
                                        <p:tgtEl>
                                          <p:spTgt spid="7"/>
                                        </p:tgtEl>
                                        <p:attrNameLst>
                                          <p:attrName>ppt_x</p:attrName>
                                          <p:attrName>ppt_y</p:attrName>
                                        </p:attrNameLst>
                                      </p:cBhvr>
                                      <p:rCtr x="4132" y="-20031"/>
                                    </p:animMotion>
                                  </p:childTnLst>
                                </p:cTn>
                              </p:par>
                              <p:par>
                                <p:cTn id="65" presetID="0" presetClass="path" presetSubtype="0" accel="50000" decel="50000" fill="hold" nodeType="withEffect">
                                  <p:stCondLst>
                                    <p:cond delay="0"/>
                                  </p:stCondLst>
                                  <p:childTnLst>
                                    <p:animMotion origin="layout" path="M -8.33333E-7 4.44444E-6 L -0.01892 -0.63457 " pathEditMode="relative" rAng="0" ptsTypes="AA">
                                      <p:cBhvr>
                                        <p:cTn id="66" dur="1000" fill="hold"/>
                                        <p:tgtEl>
                                          <p:spTgt spid="8"/>
                                        </p:tgtEl>
                                        <p:attrNameLst>
                                          <p:attrName>ppt_x</p:attrName>
                                          <p:attrName>ppt_y</p:attrName>
                                        </p:attrNameLst>
                                      </p:cBhvr>
                                      <p:rCtr x="-955" y="-31728"/>
                                    </p:animMotion>
                                  </p:childTnLst>
                                </p:cTn>
                              </p:par>
                              <p:par>
                                <p:cTn id="67" presetID="0" presetClass="path" presetSubtype="0" accel="50000" decel="50000" fill="hold" nodeType="withEffect">
                                  <p:stCondLst>
                                    <p:cond delay="0"/>
                                  </p:stCondLst>
                                  <p:childTnLst>
                                    <p:animMotion origin="layout" path="M 3.88889E-6 1.7284E-6 L 0.02656 -0.3608 " pathEditMode="relative" rAng="0" ptsTypes="AA">
                                      <p:cBhvr>
                                        <p:cTn id="68" dur="1000" fill="hold"/>
                                        <p:tgtEl>
                                          <p:spTgt spid="10"/>
                                        </p:tgtEl>
                                        <p:attrNameLst>
                                          <p:attrName>ppt_x</p:attrName>
                                          <p:attrName>ppt_y</p:attrName>
                                        </p:attrNameLst>
                                      </p:cBhvr>
                                      <p:rCtr x="1319" y="-18056"/>
                                    </p:animMotion>
                                  </p:childTnLst>
                                </p:cTn>
                              </p:par>
                              <p:par>
                                <p:cTn id="69" presetID="0" presetClass="path" presetSubtype="0" accel="50000" decel="50000" fill="hold" nodeType="withEffect">
                                  <p:stCondLst>
                                    <p:cond delay="0"/>
                                  </p:stCondLst>
                                  <p:childTnLst>
                                    <p:animMotion origin="layout" path="M 2.22222E-6 -2.71605E-6 L -0.03663 -0.32839 " pathEditMode="relative" rAng="0" ptsTypes="AA">
                                      <p:cBhvr>
                                        <p:cTn id="70" dur="1000" fill="hold"/>
                                        <p:tgtEl>
                                          <p:spTgt spid="14"/>
                                        </p:tgtEl>
                                        <p:attrNameLst>
                                          <p:attrName>ppt_x</p:attrName>
                                          <p:attrName>ppt_y</p:attrName>
                                        </p:attrNameLst>
                                      </p:cBhvr>
                                      <p:rCtr x="-1840" y="-16420"/>
                                    </p:animMotion>
                                  </p:childTnLst>
                                </p:cTn>
                              </p:par>
                              <p:par>
                                <p:cTn id="71" presetID="0" presetClass="path" presetSubtype="0" accel="50000" decel="50000" fill="hold" nodeType="withEffect">
                                  <p:stCondLst>
                                    <p:cond delay="0"/>
                                  </p:stCondLst>
                                  <p:childTnLst>
                                    <p:animMotion origin="layout" path="M 3.33333E-6 3.7037E-6 L -0.46823 -0.46636 " pathEditMode="relative" rAng="0" ptsTypes="AA">
                                      <p:cBhvr>
                                        <p:cTn id="72" dur="1000" fill="hold"/>
                                        <p:tgtEl>
                                          <p:spTgt spid="16"/>
                                        </p:tgtEl>
                                        <p:attrNameLst>
                                          <p:attrName>ppt_x</p:attrName>
                                          <p:attrName>ppt_y</p:attrName>
                                        </p:attrNameLst>
                                      </p:cBhvr>
                                      <p:rCtr x="-23420" y="-23333"/>
                                    </p:animMotion>
                                  </p:childTnLst>
                                </p:cTn>
                              </p:par>
                              <p:par>
                                <p:cTn id="73" presetID="0" presetClass="path" presetSubtype="0" accel="50000" decel="50000" fill="hold" nodeType="withEffect">
                                  <p:stCondLst>
                                    <p:cond delay="0"/>
                                  </p:stCondLst>
                                  <p:childTnLst>
                                    <p:animMotion origin="layout" path="M 5E-6 -3.08642E-6 L 0.06215 -0.57284 " pathEditMode="relative" rAng="0" ptsTypes="AA">
                                      <p:cBhvr>
                                        <p:cTn id="74" dur="1000" fill="hold"/>
                                        <p:tgtEl>
                                          <p:spTgt spid="18"/>
                                        </p:tgtEl>
                                        <p:attrNameLst>
                                          <p:attrName>ppt_x</p:attrName>
                                          <p:attrName>ppt_y</p:attrName>
                                        </p:attrNameLst>
                                      </p:cBhvr>
                                      <p:rCtr x="4288" y="-28765"/>
                                    </p:animMotion>
                                  </p:childTnLst>
                                </p:cTn>
                              </p:par>
                              <p:par>
                                <p:cTn id="75" presetID="0" presetClass="path" presetSubtype="0" accel="50000" decel="50000" fill="hold" nodeType="withEffect">
                                  <p:stCondLst>
                                    <p:cond delay="0"/>
                                  </p:stCondLst>
                                  <p:childTnLst>
                                    <p:animMotion origin="layout" path="M -3.05556E-6 3.20988E-6 L 0.13959 -0.30371 " pathEditMode="relative" rAng="0" ptsTypes="AA">
                                      <p:cBhvr>
                                        <p:cTn id="76" dur="1000" fill="hold"/>
                                        <p:tgtEl>
                                          <p:spTgt spid="24"/>
                                        </p:tgtEl>
                                        <p:attrNameLst>
                                          <p:attrName>ppt_x</p:attrName>
                                          <p:attrName>ppt_y</p:attrName>
                                        </p:attrNameLst>
                                      </p:cBhvr>
                                      <p:rCtr x="6979" y="-15185"/>
                                    </p:animMotion>
                                  </p:childTnLst>
                                </p:cTn>
                              </p:par>
                              <p:par>
                                <p:cTn id="77" presetID="0" presetClass="path" presetSubtype="0" accel="50000" decel="50000" fill="hold" nodeType="withEffect">
                                  <p:stCondLst>
                                    <p:cond delay="0"/>
                                  </p:stCondLst>
                                  <p:childTnLst>
                                    <p:animMotion origin="layout" path="M 4.44444E-6 1.11022E-16 L 0.18507 -0.49012 " pathEditMode="relative" rAng="0" ptsTypes="AA">
                                      <p:cBhvr>
                                        <p:cTn id="78" dur="1000" fill="hold"/>
                                        <p:tgtEl>
                                          <p:spTgt spid="26"/>
                                        </p:tgtEl>
                                        <p:attrNameLst>
                                          <p:attrName>ppt_x</p:attrName>
                                          <p:attrName>ppt_y</p:attrName>
                                        </p:attrNameLst>
                                      </p:cBhvr>
                                      <p:rCtr x="9253" y="-24506"/>
                                    </p:animMotion>
                                  </p:childTnLst>
                                </p:cTn>
                              </p:par>
                              <p:par>
                                <p:cTn id="79" presetID="0" presetClass="path" presetSubtype="0" accel="50000" decel="50000" fill="hold" nodeType="withEffect">
                                  <p:stCondLst>
                                    <p:cond delay="0"/>
                                  </p:stCondLst>
                                  <p:childTnLst>
                                    <p:animMotion origin="layout" path="M -3.33333E-6 -2.59259E-6 L 0.03872 -0.65617 " pathEditMode="relative" rAng="0" ptsTypes="AA">
                                      <p:cBhvr>
                                        <p:cTn id="80" dur="1000" fill="hold"/>
                                        <p:tgtEl>
                                          <p:spTgt spid="28"/>
                                        </p:tgtEl>
                                        <p:attrNameLst>
                                          <p:attrName>ppt_x</p:attrName>
                                          <p:attrName>ppt_y</p:attrName>
                                        </p:attrNameLst>
                                      </p:cBhvr>
                                      <p:rCtr x="1927" y="-32809"/>
                                    </p:animMotion>
                                  </p:childTnLst>
                                </p:cTn>
                              </p:par>
                              <p:par>
                                <p:cTn id="81" presetID="0" presetClass="path" presetSubtype="0" accel="50000" decel="50000" fill="hold" nodeType="withEffect">
                                  <p:stCondLst>
                                    <p:cond delay="0"/>
                                  </p:stCondLst>
                                  <p:childTnLst>
                                    <p:animMotion origin="layout" path="M -1.66667E-6 4.44444E-6 L 0.09983 -0.19013 " pathEditMode="relative" rAng="0" ptsTypes="AA">
                                      <p:cBhvr>
                                        <p:cTn id="82" dur="1000" fill="hold"/>
                                        <p:tgtEl>
                                          <p:spTgt spid="29"/>
                                        </p:tgtEl>
                                        <p:attrNameLst>
                                          <p:attrName>ppt_x</p:attrName>
                                          <p:attrName>ppt_y</p:attrName>
                                        </p:attrNameLst>
                                      </p:cBhvr>
                                      <p:rCtr x="4983" y="-9506"/>
                                    </p:animMotion>
                                  </p:childTnLst>
                                </p:cTn>
                              </p:par>
                              <p:par>
                                <p:cTn id="83" presetID="0" presetClass="path" presetSubtype="0" accel="50000" decel="50000" fill="hold" nodeType="withEffect">
                                  <p:stCondLst>
                                    <p:cond delay="0"/>
                                  </p:stCondLst>
                                  <p:childTnLst>
                                    <p:animMotion origin="layout" path="M -1.38889E-6 3.82716E-6 L 0.02691 -0.66852 " pathEditMode="relative" rAng="0" ptsTypes="AA">
                                      <p:cBhvr>
                                        <p:cTn id="84" dur="1000" fill="hold"/>
                                        <p:tgtEl>
                                          <p:spTgt spid="32"/>
                                        </p:tgtEl>
                                        <p:attrNameLst>
                                          <p:attrName>ppt_x</p:attrName>
                                          <p:attrName>ppt_y</p:attrName>
                                        </p:attrNameLst>
                                      </p:cBhvr>
                                      <p:rCtr x="1337" y="-33426"/>
                                    </p:animMotion>
                                  </p:childTnLst>
                                </p:cTn>
                              </p:par>
                              <p:par>
                                <p:cTn id="85" presetID="0" presetClass="path" presetSubtype="0" accel="50000" decel="50000" fill="hold" nodeType="withEffect">
                                  <p:stCondLst>
                                    <p:cond delay="0"/>
                                  </p:stCondLst>
                                  <p:childTnLst>
                                    <p:animMotion origin="layout" path="M -2.5E-6 3.7037E-6 L 0.08038 -0.36142 " pathEditMode="relative" rAng="0" ptsTypes="AA">
                                      <p:cBhvr>
                                        <p:cTn id="86" dur="1000" fill="hold"/>
                                        <p:tgtEl>
                                          <p:spTgt spid="33"/>
                                        </p:tgtEl>
                                        <p:attrNameLst>
                                          <p:attrName>ppt_x</p:attrName>
                                          <p:attrName>ppt_y</p:attrName>
                                        </p:attrNameLst>
                                      </p:cBhvr>
                                      <p:rCtr x="4010" y="-18086"/>
                                    </p:animMotion>
                                  </p:childTnLst>
                                </p:cTn>
                              </p:par>
                              <p:par>
                                <p:cTn id="87" presetID="0" presetClass="path" presetSubtype="0" accel="50000" decel="50000" fill="hold" nodeType="withEffect">
                                  <p:stCondLst>
                                    <p:cond delay="0"/>
                                  </p:stCondLst>
                                  <p:childTnLst>
                                    <p:animMotion origin="layout" path="M -5.55556E-7 -4.32099E-6 L 0.02951 -0.16605 " pathEditMode="relative" rAng="0" ptsTypes="AA">
                                      <p:cBhvr>
                                        <p:cTn id="88" dur="1000" fill="hold"/>
                                        <p:tgtEl>
                                          <p:spTgt spid="35"/>
                                        </p:tgtEl>
                                        <p:attrNameLst>
                                          <p:attrName>ppt_x</p:attrName>
                                          <p:attrName>ppt_y</p:attrName>
                                        </p:attrNameLst>
                                      </p:cBhvr>
                                      <p:rCtr x="1476" y="-8302"/>
                                    </p:animMotion>
                                  </p:childTnLst>
                                </p:cTn>
                              </p:par>
                              <p:par>
                                <p:cTn id="89" presetID="0" presetClass="path" presetSubtype="0" accel="50000" decel="50000" fill="hold" nodeType="withEffect">
                                  <p:stCondLst>
                                    <p:cond delay="0"/>
                                  </p:stCondLst>
                                  <p:childTnLst>
                                    <p:animMotion origin="layout" path="M 5E-6 -4.93827E-6 L -0.06945 -0.25462 " pathEditMode="relative" rAng="0" ptsTypes="AA">
                                      <p:cBhvr>
                                        <p:cTn id="90" dur="1000" fill="hold"/>
                                        <p:tgtEl>
                                          <p:spTgt spid="36"/>
                                        </p:tgtEl>
                                        <p:attrNameLst>
                                          <p:attrName>ppt_x</p:attrName>
                                          <p:attrName>ppt_y</p:attrName>
                                        </p:attrNameLst>
                                      </p:cBhvr>
                                      <p:rCtr x="-3472" y="-12747"/>
                                    </p:animMotion>
                                  </p:childTnLst>
                                </p:cTn>
                              </p:par>
                              <p:par>
                                <p:cTn id="91" presetID="0" presetClass="path" presetSubtype="0" accel="50000" decel="50000" fill="hold" nodeType="withEffect">
                                  <p:stCondLst>
                                    <p:cond delay="0"/>
                                  </p:stCondLst>
                                  <p:childTnLst>
                                    <p:animMotion origin="layout" path="M 3.61111E-6 -1.7284E-6 L 0.08628 -0.55864 " pathEditMode="relative" rAng="0" ptsTypes="AA">
                                      <p:cBhvr>
                                        <p:cTn id="92" dur="1000" fill="hold"/>
                                        <p:tgtEl>
                                          <p:spTgt spid="40"/>
                                        </p:tgtEl>
                                        <p:attrNameLst>
                                          <p:attrName>ppt_x</p:attrName>
                                          <p:attrName>ppt_y</p:attrName>
                                        </p:attrNameLst>
                                      </p:cBhvr>
                                      <p:rCtr x="4306" y="-27932"/>
                                    </p:animMotion>
                                  </p:childTnLst>
                                </p:cTn>
                              </p:par>
                              <p:par>
                                <p:cTn id="93" presetID="0" presetClass="path" presetSubtype="0" accel="50000" decel="50000" fill="hold" nodeType="withEffect">
                                  <p:stCondLst>
                                    <p:cond delay="0"/>
                                  </p:stCondLst>
                                  <p:childTnLst>
                                    <p:animMotion origin="layout" path="M 3.61111E-6 -4.44444E-6 L 0.58211 -0.47469 " pathEditMode="relative" rAng="0" ptsTypes="AA">
                                      <p:cBhvr>
                                        <p:cTn id="94" dur="1000" fill="hold"/>
                                        <p:tgtEl>
                                          <p:spTgt spid="41"/>
                                        </p:tgtEl>
                                        <p:attrNameLst>
                                          <p:attrName>ppt_x</p:attrName>
                                          <p:attrName>ppt_y</p:attrName>
                                        </p:attrNameLst>
                                      </p:cBhvr>
                                      <p:rCtr x="29097" y="-23735"/>
                                    </p:animMotion>
                                  </p:childTnLst>
                                </p:cTn>
                              </p:par>
                              <p:par>
                                <p:cTn id="95" presetID="0" presetClass="path" presetSubtype="0" accel="50000" decel="50000" fill="hold" nodeType="withEffect">
                                  <p:stCondLst>
                                    <p:cond delay="0"/>
                                  </p:stCondLst>
                                  <p:childTnLst>
                                    <p:animMotion origin="layout" path="M -3.88889E-6 3.7037E-6 L -0.05885 -0.33951 " pathEditMode="relative" rAng="0" ptsTypes="AA">
                                      <p:cBhvr>
                                        <p:cTn id="96" dur="1000" fill="hold"/>
                                        <p:tgtEl>
                                          <p:spTgt spid="42"/>
                                        </p:tgtEl>
                                        <p:attrNameLst>
                                          <p:attrName>ppt_x</p:attrName>
                                          <p:attrName>ppt_y</p:attrName>
                                        </p:attrNameLst>
                                      </p:cBhvr>
                                      <p:rCtr x="-2951" y="-16975"/>
                                    </p:animMotion>
                                  </p:childTnLst>
                                </p:cTn>
                              </p:par>
                              <p:par>
                                <p:cTn id="97" presetID="0" presetClass="path" presetSubtype="0" accel="50000" decel="50000" fill="hold" nodeType="withEffect">
                                  <p:stCondLst>
                                    <p:cond delay="0"/>
                                  </p:stCondLst>
                                  <p:childTnLst>
                                    <p:animMotion origin="layout" path="M 0.03073 0.00247 L 0.07778 -0.07655 " pathEditMode="relative" rAng="0" ptsTypes="AA">
                                      <p:cBhvr>
                                        <p:cTn id="98" dur="1000" fill="hold"/>
                                        <p:tgtEl>
                                          <p:spTgt spid="4"/>
                                        </p:tgtEl>
                                        <p:attrNameLst>
                                          <p:attrName>ppt_x</p:attrName>
                                          <p:attrName>ppt_y</p:attrName>
                                        </p:attrNameLst>
                                      </p:cBhvr>
                                      <p:rCtr x="2344" y="-3951"/>
                                    </p:animMotion>
                                  </p:childTnLst>
                                </p:cTn>
                              </p:par>
                              <p:par>
                                <p:cTn id="99" presetID="42" presetClass="path" presetSubtype="0" accel="50000" decel="50000" fill="hold" nodeType="withEffect">
                                  <p:stCondLst>
                                    <p:cond delay="0"/>
                                  </p:stCondLst>
                                  <p:childTnLst>
                                    <p:animMotion origin="layout" path="M 8.33333E-7 -3.82716E-6 L 0.00225 -0.09537 " pathEditMode="relative" rAng="0" ptsTypes="AA">
                                      <p:cBhvr>
                                        <p:cTn id="100" dur="1000" fill="hold"/>
                                        <p:tgtEl>
                                          <p:spTgt spid="92"/>
                                        </p:tgtEl>
                                        <p:attrNameLst>
                                          <p:attrName>ppt_x</p:attrName>
                                          <p:attrName>ppt_y</p:attrName>
                                        </p:attrNameLst>
                                      </p:cBhvr>
                                      <p:rCtr x="-122" y="-5833"/>
                                    </p:animMotion>
                                  </p:childTnLst>
                                </p:cTn>
                              </p:par>
                              <p:par>
                                <p:cTn id="101" presetID="42" presetClass="path" presetSubtype="0" accel="50000" decel="50000" fill="hold" nodeType="withEffect">
                                  <p:stCondLst>
                                    <p:cond delay="0"/>
                                  </p:stCondLst>
                                  <p:childTnLst>
                                    <p:animMotion origin="layout" path="M -2.5E-6 -1.7284E-6 L 0.01197 -0.18827 " pathEditMode="relative" rAng="0" ptsTypes="AA">
                                      <p:cBhvr>
                                        <p:cTn id="102" dur="1000" fill="hold"/>
                                        <p:tgtEl>
                                          <p:spTgt spid="95"/>
                                        </p:tgtEl>
                                        <p:attrNameLst>
                                          <p:attrName>ppt_x</p:attrName>
                                          <p:attrName>ppt_y</p:attrName>
                                        </p:attrNameLst>
                                      </p:cBhvr>
                                      <p:rCtr x="260" y="-9414"/>
                                    </p:animMotion>
                                  </p:childTnLst>
                                </p:cTn>
                              </p:par>
                              <p:par>
                                <p:cTn id="103" presetID="42" presetClass="path" presetSubtype="0" accel="50000" decel="50000" fill="hold" nodeType="withEffect">
                                  <p:stCondLst>
                                    <p:cond delay="0"/>
                                  </p:stCondLst>
                                  <p:childTnLst>
                                    <p:animMotion origin="layout" path="M -3.61111E-6 2.71605E-6 L 0.29115 -0.1429 " pathEditMode="relative" rAng="0" ptsTypes="AA">
                                      <p:cBhvr>
                                        <p:cTn id="104" dur="1000" fill="hold"/>
                                        <p:tgtEl>
                                          <p:spTgt spid="60"/>
                                        </p:tgtEl>
                                        <p:attrNameLst>
                                          <p:attrName>ppt_x</p:attrName>
                                          <p:attrName>ppt_y</p:attrName>
                                        </p:attrNameLst>
                                      </p:cBhvr>
                                      <p:rCtr x="14392" y="-8426"/>
                                    </p:animMotion>
                                  </p:childTnLst>
                                </p:cTn>
                              </p:par>
                              <p:par>
                                <p:cTn id="105" presetID="42" presetClass="path" presetSubtype="0" accel="50000" decel="50000" fill="hold" nodeType="withEffect">
                                  <p:stCondLst>
                                    <p:cond delay="0"/>
                                  </p:stCondLst>
                                  <p:childTnLst>
                                    <p:animMotion origin="layout" path="M 2.22222E-6 6.17284E-7 L 0.0592 -0.38333 " pathEditMode="relative" rAng="0" ptsTypes="AA">
                                      <p:cBhvr>
                                        <p:cTn id="106" dur="1000" fill="hold"/>
                                        <p:tgtEl>
                                          <p:spTgt spid="61"/>
                                        </p:tgtEl>
                                        <p:attrNameLst>
                                          <p:attrName>ppt_x</p:attrName>
                                          <p:attrName>ppt_y</p:attrName>
                                        </p:attrNameLst>
                                      </p:cBhvr>
                                      <p:rCtr x="2951" y="-19167"/>
                                    </p:animMotion>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0.58211 -0.47469 L -0.0823 0.11698 " pathEditMode="relative" rAng="0" ptsTypes="AA">
                                      <p:cBhvr>
                                        <p:cTn id="118" dur="1000" fill="hold"/>
                                        <p:tgtEl>
                                          <p:spTgt spid="41"/>
                                        </p:tgtEl>
                                        <p:attrNameLst>
                                          <p:attrName>ppt_x</p:attrName>
                                          <p:attrName>ppt_y</p:attrName>
                                        </p:attrNameLst>
                                      </p:cBhvr>
                                      <p:rCtr x="-33229" y="29568"/>
                                    </p:animMotion>
                                  </p:childTnLst>
                                </p:cTn>
                              </p:par>
                              <p:par>
                                <p:cTn id="119" presetID="42" presetClass="path" presetSubtype="0" accel="50000" decel="50000" fill="hold" nodeType="withEffect">
                                  <p:stCondLst>
                                    <p:cond delay="0"/>
                                  </p:stCondLst>
                                  <p:childTnLst>
                                    <p:animMotion origin="layout" path="M -0.03663 -0.32839 L 2.22222E-6 0.25 " pathEditMode="relative" rAng="0" ptsTypes="AA">
                                      <p:cBhvr>
                                        <p:cTn id="120" dur="1000" fill="hold"/>
                                        <p:tgtEl>
                                          <p:spTgt spid="14"/>
                                        </p:tgtEl>
                                        <p:attrNameLst>
                                          <p:attrName>ppt_x</p:attrName>
                                          <p:attrName>ppt_y</p:attrName>
                                        </p:attrNameLst>
                                      </p:cBhvr>
                                      <p:rCtr x="1667" y="28920"/>
                                    </p:animMotion>
                                  </p:childTnLst>
                                </p:cTn>
                              </p:par>
                              <p:par>
                                <p:cTn id="121" presetID="42" presetClass="path" presetSubtype="0" accel="50000" decel="50000" fill="hold" nodeType="withEffect">
                                  <p:stCondLst>
                                    <p:cond delay="0"/>
                                  </p:stCondLst>
                                  <p:childTnLst>
                                    <p:animMotion origin="layout" path="M 2.22222E-6 -3.95062E-6 L 0.43628 0.3213 " pathEditMode="relative" rAng="0" ptsTypes="AA">
                                      <p:cBhvr>
                                        <p:cTn id="122" dur="1000" fill="hold"/>
                                        <p:tgtEl>
                                          <p:spTgt spid="6"/>
                                        </p:tgtEl>
                                        <p:attrNameLst>
                                          <p:attrName>ppt_x</p:attrName>
                                          <p:attrName>ppt_y</p:attrName>
                                        </p:attrNameLst>
                                      </p:cBhvr>
                                      <p:rCtr x="21806" y="16049"/>
                                    </p:animMotion>
                                  </p:childTnLst>
                                </p:cTn>
                              </p:par>
                              <p:par>
                                <p:cTn id="123" presetID="42" presetClass="path" presetSubtype="0" accel="50000" decel="50000" fill="hold" nodeType="withEffect">
                                  <p:stCondLst>
                                    <p:cond delay="0"/>
                                  </p:stCondLst>
                                  <p:childTnLst>
                                    <p:animMotion origin="layout" path="M 0.08993 -0.32933 L -0.07882 0.23765 " pathEditMode="relative" rAng="0" ptsTypes="AA">
                                      <p:cBhvr>
                                        <p:cTn id="124" dur="1000" fill="hold"/>
                                        <p:tgtEl>
                                          <p:spTgt spid="19"/>
                                        </p:tgtEl>
                                        <p:attrNameLst>
                                          <p:attrName>ppt_x</p:attrName>
                                          <p:attrName>ppt_y</p:attrName>
                                        </p:attrNameLst>
                                      </p:cBhvr>
                                      <p:rCtr x="-8438" y="28333"/>
                                    </p:animMotion>
                                  </p:childTnLst>
                                </p:cTn>
                              </p:par>
                              <p:par>
                                <p:cTn id="125" presetID="42" presetClass="path" presetSubtype="0" accel="50000" decel="50000" fill="hold" nodeType="withEffect">
                                  <p:stCondLst>
                                    <p:cond delay="0"/>
                                  </p:stCondLst>
                                  <p:childTnLst>
                                    <p:animMotion origin="layout" path="M 0.08038 -0.36142 L -0.15989 0.20524 " pathEditMode="relative" rAng="0" ptsTypes="AA">
                                      <p:cBhvr>
                                        <p:cTn id="126" dur="1000" fill="hold"/>
                                        <p:tgtEl>
                                          <p:spTgt spid="33"/>
                                        </p:tgtEl>
                                        <p:attrNameLst>
                                          <p:attrName>ppt_x</p:attrName>
                                          <p:attrName>ppt_y</p:attrName>
                                        </p:attrNameLst>
                                      </p:cBhvr>
                                      <p:rCtr x="-12014" y="28333"/>
                                    </p:animMotion>
                                  </p:childTnLst>
                                </p:cTn>
                              </p:par>
                              <p:par>
                                <p:cTn id="127" presetID="42" presetClass="path" presetSubtype="0" accel="50000" decel="50000" fill="hold" nodeType="withEffect">
                                  <p:stCondLst>
                                    <p:cond delay="0"/>
                                  </p:stCondLst>
                                  <p:childTnLst>
                                    <p:animMotion origin="layout" path="M 0.02951 -0.16605 L -0.47413 0.39692 " pathEditMode="relative" rAng="0" ptsTypes="AA">
                                      <p:cBhvr>
                                        <p:cTn id="128" dur="1000" fill="hold"/>
                                        <p:tgtEl>
                                          <p:spTgt spid="35"/>
                                        </p:tgtEl>
                                        <p:attrNameLst>
                                          <p:attrName>ppt_x</p:attrName>
                                          <p:attrName>ppt_y</p:attrName>
                                        </p:attrNameLst>
                                      </p:cBhvr>
                                      <p:rCtr x="-25191" y="28148"/>
                                    </p:animMotion>
                                  </p:childTnLst>
                                </p:cTn>
                              </p:par>
                              <p:par>
                                <p:cTn id="129" presetID="42" presetClass="path" presetSubtype="0" accel="50000" decel="50000" fill="hold" nodeType="withEffect">
                                  <p:stCondLst>
                                    <p:cond delay="0"/>
                                  </p:stCondLst>
                                  <p:childTnLst>
                                    <p:animMotion origin="layout" path="M -0.06945 -0.25462 L -0.66893 0.4179 " pathEditMode="relative" rAng="0" ptsTypes="AA">
                                      <p:cBhvr>
                                        <p:cTn id="130" dur="1000" fill="hold"/>
                                        <p:tgtEl>
                                          <p:spTgt spid="36"/>
                                        </p:tgtEl>
                                        <p:attrNameLst>
                                          <p:attrName>ppt_x</p:attrName>
                                          <p:attrName>ppt_y</p:attrName>
                                        </p:attrNameLst>
                                      </p:cBhvr>
                                      <p:rCtr x="-31337" y="33241"/>
                                    </p:animMotion>
                                  </p:childTnLst>
                                </p:cTn>
                              </p:par>
                              <p:par>
                                <p:cTn id="131" presetID="42" presetClass="path" presetSubtype="0" accel="50000" decel="50000" fill="hold" nodeType="withEffect">
                                  <p:stCondLst>
                                    <p:cond delay="0"/>
                                  </p:stCondLst>
                                  <p:childTnLst>
                                    <p:animMotion origin="layout" path="M -0.0592 -0.39753 L -0.8552 0.1287 " pathEditMode="relative" rAng="0" ptsTypes="AA">
                                      <p:cBhvr>
                                        <p:cTn id="132" dur="1000" fill="hold"/>
                                        <p:tgtEl>
                                          <p:spTgt spid="42"/>
                                        </p:tgtEl>
                                        <p:attrNameLst>
                                          <p:attrName>ppt_x</p:attrName>
                                          <p:attrName>ppt_y</p:attrName>
                                        </p:attrNameLst>
                                      </p:cBhvr>
                                      <p:rCtr x="-39809" y="26296"/>
                                    </p:animMotion>
                                  </p:childTnLst>
                                </p:cTn>
                              </p:par>
                              <p:par>
                                <p:cTn id="133" presetID="42" presetClass="path" presetSubtype="0" accel="50000" decel="50000" fill="hold" nodeType="withEffect">
                                  <p:stCondLst>
                                    <p:cond delay="0"/>
                                  </p:stCondLst>
                                  <p:childTnLst>
                                    <p:animMotion origin="layout" path="M 0.08264 -0.40061 L -0.34879 0.00186 " pathEditMode="relative" rAng="0" ptsTypes="AA">
                                      <p:cBhvr>
                                        <p:cTn id="134" dur="1000" fill="hold"/>
                                        <p:tgtEl>
                                          <p:spTgt spid="7"/>
                                        </p:tgtEl>
                                        <p:attrNameLst>
                                          <p:attrName>ppt_x</p:attrName>
                                          <p:attrName>ppt_y</p:attrName>
                                        </p:attrNameLst>
                                      </p:cBhvr>
                                      <p:rCtr x="-21580" y="20123"/>
                                    </p:animMotion>
                                  </p:childTnLst>
                                </p:cTn>
                              </p:par>
                              <p:par>
                                <p:cTn id="135" presetID="42" presetClass="path" presetSubtype="0" accel="50000" decel="50000" fill="hold" nodeType="withEffect">
                                  <p:stCondLst>
                                    <p:cond delay="0"/>
                                  </p:stCondLst>
                                  <p:childTnLst>
                                    <p:animMotion origin="layout" path="M 3.05556E-6 -4.32099E-6 L 0.20746 0.54877 " pathEditMode="relative" rAng="0" ptsTypes="AA">
                                      <p:cBhvr>
                                        <p:cTn id="136" dur="1000" fill="hold"/>
                                        <p:tgtEl>
                                          <p:spTgt spid="44"/>
                                        </p:tgtEl>
                                        <p:attrNameLst>
                                          <p:attrName>ppt_x</p:attrName>
                                          <p:attrName>ppt_y</p:attrName>
                                        </p:attrNameLst>
                                      </p:cBhvr>
                                      <p:rCtr x="10365" y="27438"/>
                                    </p:animMotion>
                                  </p:childTnLst>
                                </p:cTn>
                              </p:par>
                              <p:par>
                                <p:cTn id="137" presetID="42" presetClass="path" presetSubtype="0" accel="50000" decel="50000" fill="hold" nodeType="withEffect">
                                  <p:stCondLst>
                                    <p:cond delay="0"/>
                                  </p:stCondLst>
                                  <p:childTnLst>
                                    <p:animMotion origin="layout" path="M 0.07778 -0.07655 L -0.67639 0.37932 " pathEditMode="relative" rAng="0" ptsTypes="AA">
                                      <p:cBhvr>
                                        <p:cTn id="138" dur="1000" fill="hold"/>
                                        <p:tgtEl>
                                          <p:spTgt spid="4"/>
                                        </p:tgtEl>
                                        <p:attrNameLst>
                                          <p:attrName>ppt_x</p:attrName>
                                          <p:attrName>ppt_y</p:attrName>
                                        </p:attrNameLst>
                                      </p:cBhvr>
                                      <p:rCtr x="-37708" y="22778"/>
                                    </p:animMotion>
                                  </p:childTnLst>
                                </p:cTn>
                              </p:par>
                              <p:par>
                                <p:cTn id="139" presetID="42" presetClass="path" presetSubtype="0" accel="50000" decel="50000" fill="hold" nodeType="withEffect">
                                  <p:stCondLst>
                                    <p:cond delay="0"/>
                                  </p:stCondLst>
                                  <p:childTnLst>
                                    <p:animMotion origin="layout" path="M 0.02691 -0.66852 L 0.01632 -0.06297 " pathEditMode="relative" rAng="0" ptsTypes="AA">
                                      <p:cBhvr>
                                        <p:cTn id="140" dur="1000" fill="hold"/>
                                        <p:tgtEl>
                                          <p:spTgt spid="32"/>
                                        </p:tgtEl>
                                        <p:attrNameLst>
                                          <p:attrName>ppt_x</p:attrName>
                                          <p:attrName>ppt_y</p:attrName>
                                        </p:attrNameLst>
                                      </p:cBhvr>
                                      <p:rCtr x="-538" y="30278"/>
                                    </p:animMotion>
                                  </p:childTnLst>
                                </p:cTn>
                              </p:par>
                              <p:par>
                                <p:cTn id="141" presetID="42" presetClass="path" presetSubtype="0" accel="50000" decel="50000" fill="hold" nodeType="withEffect">
                                  <p:stCondLst>
                                    <p:cond delay="0"/>
                                  </p:stCondLst>
                                  <p:childTnLst>
                                    <p:animMotion origin="layout" path="M 0.18507 -0.49012 L 0.13437 -0.07315 " pathEditMode="relative" rAng="0" ptsTypes="AA">
                                      <p:cBhvr>
                                        <p:cTn id="142" dur="1000" fill="hold"/>
                                        <p:tgtEl>
                                          <p:spTgt spid="26"/>
                                        </p:tgtEl>
                                        <p:attrNameLst>
                                          <p:attrName>ppt_x</p:attrName>
                                          <p:attrName>ppt_y</p:attrName>
                                        </p:attrNameLst>
                                      </p:cBhvr>
                                      <p:rCtr x="-2535" y="20833"/>
                                    </p:animMotion>
                                  </p:childTnLst>
                                </p:cTn>
                              </p:par>
                              <p:par>
                                <p:cTn id="143" presetID="42" presetClass="path" presetSubtype="0" accel="50000" decel="50000" fill="hold" nodeType="withEffect">
                                  <p:stCondLst>
                                    <p:cond delay="0"/>
                                  </p:stCondLst>
                                  <p:childTnLst>
                                    <p:animMotion origin="layout" path="M 0.13959 -0.30371 L -0.07569 0.09043 " pathEditMode="relative" rAng="0" ptsTypes="AA">
                                      <p:cBhvr>
                                        <p:cTn id="144" dur="1000" fill="hold"/>
                                        <p:tgtEl>
                                          <p:spTgt spid="24"/>
                                        </p:tgtEl>
                                        <p:attrNameLst>
                                          <p:attrName>ppt_x</p:attrName>
                                          <p:attrName>ppt_y</p:attrName>
                                        </p:attrNameLst>
                                      </p:cBhvr>
                                      <p:rCtr x="-10764" y="19691"/>
                                    </p:animMotion>
                                  </p:childTnLst>
                                </p:cTn>
                              </p:par>
                              <p:par>
                                <p:cTn id="145" presetID="42" presetClass="path" presetSubtype="0" accel="50000" decel="50000" fill="hold" nodeType="withEffect">
                                  <p:stCondLst>
                                    <p:cond delay="0"/>
                                  </p:stCondLst>
                                  <p:childTnLst>
                                    <p:animMotion origin="layout" path="M -0.01892 -0.63457 L -0.29028 -0.18858 " pathEditMode="relative" rAng="0" ptsTypes="AA">
                                      <p:cBhvr>
                                        <p:cTn id="146" dur="1000" fill="hold"/>
                                        <p:tgtEl>
                                          <p:spTgt spid="8"/>
                                        </p:tgtEl>
                                        <p:attrNameLst>
                                          <p:attrName>ppt_x</p:attrName>
                                          <p:attrName>ppt_y</p:attrName>
                                        </p:attrNameLst>
                                      </p:cBhvr>
                                      <p:rCtr x="-13576" y="22284"/>
                                    </p:animMotion>
                                  </p:childTnLst>
                                </p:cTn>
                              </p:par>
                              <p:par>
                                <p:cTn id="147" presetID="42" presetClass="path" presetSubtype="0" accel="50000" decel="50000" fill="hold" nodeType="withEffect">
                                  <p:stCondLst>
                                    <p:cond delay="0"/>
                                  </p:stCondLst>
                                  <p:childTnLst>
                                    <p:animMotion origin="layout" path="M -2.77778E-7 3.33333E-6 L -0.29514 0.33858 " pathEditMode="relative" rAng="0" ptsTypes="AA">
                                      <p:cBhvr>
                                        <p:cTn id="148" dur="1000" fill="hold"/>
                                        <p:tgtEl>
                                          <p:spTgt spid="43"/>
                                        </p:tgtEl>
                                        <p:attrNameLst>
                                          <p:attrName>ppt_x</p:attrName>
                                          <p:attrName>ppt_y</p:attrName>
                                        </p:attrNameLst>
                                      </p:cBhvr>
                                      <p:rCtr x="-14757" y="16914"/>
                                    </p:animMotion>
                                  </p:childTnLst>
                                </p:cTn>
                              </p:par>
                              <p:par>
                                <p:cTn id="149" presetID="42" presetClass="path" presetSubtype="0" accel="50000" decel="50000" fill="hold" nodeType="withEffect">
                                  <p:stCondLst>
                                    <p:cond delay="0"/>
                                  </p:stCondLst>
                                  <p:childTnLst>
                                    <p:animMotion origin="layout" path="M 0.08628 -0.55864 L -0.58802 -0.13704 " pathEditMode="relative" rAng="0" ptsTypes="AA">
                                      <p:cBhvr>
                                        <p:cTn id="150" dur="1000" fill="hold"/>
                                        <p:tgtEl>
                                          <p:spTgt spid="40"/>
                                        </p:tgtEl>
                                        <p:attrNameLst>
                                          <p:attrName>ppt_x</p:attrName>
                                          <p:attrName>ppt_y</p:attrName>
                                        </p:attrNameLst>
                                      </p:cBhvr>
                                      <p:rCtr x="-33715" y="21080"/>
                                    </p:animMotion>
                                  </p:childTnLst>
                                </p:cTn>
                              </p:par>
                              <p:par>
                                <p:cTn id="151" presetID="42" presetClass="path" presetSubtype="0" accel="50000" decel="50000" fill="hold" nodeType="withEffect">
                                  <p:stCondLst>
                                    <p:cond delay="0"/>
                                  </p:stCondLst>
                                  <p:childTnLst>
                                    <p:animMotion origin="layout" path="M 0.02656 -0.3608 L -0.34983 -0.09722 " pathEditMode="relative" rAng="0" ptsTypes="AA">
                                      <p:cBhvr>
                                        <p:cTn id="152" dur="1000" fill="hold"/>
                                        <p:tgtEl>
                                          <p:spTgt spid="10"/>
                                        </p:tgtEl>
                                        <p:attrNameLst>
                                          <p:attrName>ppt_x</p:attrName>
                                          <p:attrName>ppt_y</p:attrName>
                                        </p:attrNameLst>
                                      </p:cBhvr>
                                      <p:rCtr x="-18819" y="13179"/>
                                    </p:animMotion>
                                  </p:childTnLst>
                                </p:cTn>
                              </p:par>
                              <p:par>
                                <p:cTn id="153" presetID="42" presetClass="path" presetSubtype="0" accel="50000" decel="50000" fill="hold" nodeType="withEffect">
                                  <p:stCondLst>
                                    <p:cond delay="0"/>
                                  </p:stCondLst>
                                  <p:childTnLst>
                                    <p:animMotion origin="layout" path="M -4.72222E-6 -4.69136E-6 L 0.23178 0.62686 " pathEditMode="relative" rAng="0" ptsTypes="AA">
                                      <p:cBhvr>
                                        <p:cTn id="154" dur="1000" fill="hold"/>
                                        <p:tgtEl>
                                          <p:spTgt spid="17"/>
                                        </p:tgtEl>
                                        <p:attrNameLst>
                                          <p:attrName>ppt_x</p:attrName>
                                          <p:attrName>ppt_y</p:attrName>
                                        </p:attrNameLst>
                                      </p:cBhvr>
                                      <p:rCtr x="11580" y="31327"/>
                                    </p:animMotion>
                                  </p:childTnLst>
                                </p:cTn>
                              </p:par>
                              <p:par>
                                <p:cTn id="155" presetID="42" presetClass="path" presetSubtype="0" accel="50000" decel="50000" fill="hold" nodeType="withEffect">
                                  <p:stCondLst>
                                    <p:cond delay="0"/>
                                  </p:stCondLst>
                                  <p:childTnLst>
                                    <p:animMotion origin="layout" path="M 0.09983 -0.19013 L 0.12917 0.40123 " pathEditMode="relative" rAng="0" ptsTypes="AA">
                                      <p:cBhvr>
                                        <p:cTn id="156" dur="1000" fill="hold"/>
                                        <p:tgtEl>
                                          <p:spTgt spid="29"/>
                                        </p:tgtEl>
                                        <p:attrNameLst>
                                          <p:attrName>ppt_x</p:attrName>
                                          <p:attrName>ppt_y</p:attrName>
                                        </p:attrNameLst>
                                      </p:cBhvr>
                                      <p:rCtr x="1458" y="29568"/>
                                    </p:animMotion>
                                  </p:childTnLst>
                                </p:cTn>
                              </p:par>
                              <p:par>
                                <p:cTn id="157" presetID="42" presetClass="path" presetSubtype="0" accel="50000" decel="50000" fill="hold" nodeType="withEffect">
                                  <p:stCondLst>
                                    <p:cond delay="0"/>
                                  </p:stCondLst>
                                  <p:childTnLst>
                                    <p:animMotion origin="layout" path="M -0.46823 -0.46636 L -0.19566 0.06605 " pathEditMode="relative" rAng="0" ptsTypes="AA">
                                      <p:cBhvr>
                                        <p:cTn id="158" dur="1000" fill="hold"/>
                                        <p:tgtEl>
                                          <p:spTgt spid="16"/>
                                        </p:tgtEl>
                                        <p:attrNameLst>
                                          <p:attrName>ppt_x</p:attrName>
                                          <p:attrName>ppt_y</p:attrName>
                                        </p:attrNameLst>
                                      </p:cBhvr>
                                      <p:rCtr x="13628" y="26605"/>
                                    </p:animMotion>
                                  </p:childTnLst>
                                </p:cTn>
                              </p:par>
                              <p:par>
                                <p:cTn id="159" presetID="42" presetClass="path" presetSubtype="0" accel="50000" decel="50000" fill="hold" nodeType="withEffect">
                                  <p:stCondLst>
                                    <p:cond delay="0"/>
                                  </p:stCondLst>
                                  <p:childTnLst>
                                    <p:animMotion origin="layout" path="M 0.03872 -0.65617 L -0.10677 -0.26821 " pathEditMode="relative" rAng="0" ptsTypes="AA">
                                      <p:cBhvr>
                                        <p:cTn id="160" dur="1000" fill="hold"/>
                                        <p:tgtEl>
                                          <p:spTgt spid="28"/>
                                        </p:tgtEl>
                                        <p:attrNameLst>
                                          <p:attrName>ppt_x</p:attrName>
                                          <p:attrName>ppt_y</p:attrName>
                                        </p:attrNameLst>
                                      </p:cBhvr>
                                      <p:rCtr x="-7274" y="19383"/>
                                    </p:animMotion>
                                  </p:childTnLst>
                                </p:cTn>
                              </p:par>
                              <p:par>
                                <p:cTn id="161" presetID="42" presetClass="path" presetSubtype="0" accel="50000" decel="50000" fill="hold" nodeType="withEffect">
                                  <p:stCondLst>
                                    <p:cond delay="0"/>
                                  </p:stCondLst>
                                  <p:childTnLst>
                                    <p:animMotion origin="layout" path="M 0.06216 -0.57284 L -0.30955 -0.24259 " pathEditMode="relative" rAng="0" ptsTypes="AA">
                                      <p:cBhvr>
                                        <p:cTn id="162" dur="1000" fill="hold"/>
                                        <p:tgtEl>
                                          <p:spTgt spid="18"/>
                                        </p:tgtEl>
                                        <p:attrNameLst>
                                          <p:attrName>ppt_x</p:attrName>
                                          <p:attrName>ppt_y</p:attrName>
                                        </p:attrNameLst>
                                      </p:cBhvr>
                                      <p:rCtr x="-18594" y="16512"/>
                                    </p:animMotion>
                                  </p:childTnLst>
                                </p:cTn>
                              </p:par>
                              <p:par>
                                <p:cTn id="163" presetID="42" presetClass="path" presetSubtype="0" accel="50000" decel="50000" fill="hold" nodeType="withEffect">
                                  <p:stCondLst>
                                    <p:cond delay="0"/>
                                  </p:stCondLst>
                                  <p:childTnLst>
                                    <p:animMotion origin="layout" path="M 0.00226 -0.09537 L 0.25295 0.30186 " pathEditMode="relative" rAng="0" ptsTypes="AA">
                                      <p:cBhvr>
                                        <p:cTn id="164" dur="1000" fill="hold"/>
                                        <p:tgtEl>
                                          <p:spTgt spid="92"/>
                                        </p:tgtEl>
                                        <p:attrNameLst>
                                          <p:attrName>ppt_x</p:attrName>
                                          <p:attrName>ppt_y</p:attrName>
                                        </p:attrNameLst>
                                      </p:cBhvr>
                                      <p:rCtr x="12535" y="19846"/>
                                    </p:animMotion>
                                  </p:childTnLst>
                                </p:cTn>
                              </p:par>
                              <p:par>
                                <p:cTn id="165" presetID="42" presetClass="path" presetSubtype="0" accel="50000" decel="50000" fill="hold" nodeType="withEffect">
                                  <p:stCondLst>
                                    <p:cond delay="0"/>
                                  </p:stCondLst>
                                  <p:childTnLst>
                                    <p:animMotion origin="layout" path="M 0.01198 -0.18827 L -0.33107 0.15679 " pathEditMode="relative" rAng="0" ptsTypes="AA">
                                      <p:cBhvr>
                                        <p:cTn id="166" dur="1000" fill="hold"/>
                                        <p:tgtEl>
                                          <p:spTgt spid="95"/>
                                        </p:tgtEl>
                                        <p:attrNameLst>
                                          <p:attrName>ppt_x</p:attrName>
                                          <p:attrName>ppt_y</p:attrName>
                                        </p:attrNameLst>
                                      </p:cBhvr>
                                      <p:rCtr x="-17153" y="17253"/>
                                    </p:animMotion>
                                  </p:childTnLst>
                                </p:cTn>
                              </p:par>
                              <p:par>
                                <p:cTn id="167" presetID="42" presetClass="path" presetSubtype="0" accel="50000" decel="50000" fill="hold" nodeType="withEffect">
                                  <p:stCondLst>
                                    <p:cond delay="0"/>
                                  </p:stCondLst>
                                  <p:childTnLst>
                                    <p:animMotion origin="layout" path="M 0.0592 -0.38333 L 0.81285 0.2321 " pathEditMode="relative" rAng="0" ptsTypes="AA">
                                      <p:cBhvr>
                                        <p:cTn id="168" dur="1000" fill="hold"/>
                                        <p:tgtEl>
                                          <p:spTgt spid="61"/>
                                        </p:tgtEl>
                                        <p:attrNameLst>
                                          <p:attrName>ppt_x</p:attrName>
                                          <p:attrName>ppt_y</p:attrName>
                                        </p:attrNameLst>
                                      </p:cBhvr>
                                      <p:rCtr x="37674" y="30772"/>
                                    </p:animMotion>
                                  </p:childTnLst>
                                </p:cTn>
                              </p:par>
                              <p:par>
                                <p:cTn id="169" presetID="42" presetClass="path" presetSubtype="0" accel="50000" decel="50000" fill="hold" nodeType="withEffect">
                                  <p:stCondLst>
                                    <p:cond delay="0"/>
                                  </p:stCondLst>
                                  <p:childTnLst>
                                    <p:animMotion origin="layout" path="M 0.29115 -0.1429 L 0.2967 0.41913 " pathEditMode="relative" rAng="0" ptsTypes="AA">
                                      <p:cBhvr>
                                        <p:cTn id="170" dur="1000" fill="hold"/>
                                        <p:tgtEl>
                                          <p:spTgt spid="60"/>
                                        </p:tgtEl>
                                        <p:attrNameLst>
                                          <p:attrName>ppt_x</p:attrName>
                                          <p:attrName>ppt_y</p:attrName>
                                        </p:attrNameLst>
                                      </p:cBhvr>
                                      <p:rCtr x="278" y="26265"/>
                                    </p:animMotion>
                                  </p:childTnLst>
                                </p:cTn>
                              </p:par>
                              <p:par>
                                <p:cTn id="171" presetID="42" presetClass="path" presetSubtype="0" accel="50000" decel="50000" fill="hold" nodeType="withEffect">
                                  <p:stCondLst>
                                    <p:cond delay="0"/>
                                  </p:stCondLst>
                                  <p:childTnLst>
                                    <p:animMotion origin="layout" path="M -2.5E-6 2.34568E-6 L -0.15468 0.51697 " pathEditMode="relative" rAng="0" ptsTypes="AA">
                                      <p:cBhvr>
                                        <p:cTn id="172" dur="1000" fill="hold"/>
                                        <p:tgtEl>
                                          <p:spTgt spid="62"/>
                                        </p:tgtEl>
                                        <p:attrNameLst>
                                          <p:attrName>ppt_x</p:attrName>
                                          <p:attrName>ppt_y</p:attrName>
                                        </p:attrNameLst>
                                      </p:cBhvr>
                                      <p:rCtr x="-7743" y="25833"/>
                                    </p:animMotion>
                                  </p:childTnLst>
                                </p:cTn>
                              </p:par>
                            </p:childTnLst>
                          </p:cTn>
                        </p:par>
                        <p:par>
                          <p:cTn id="173" fill="hold">
                            <p:stCondLst>
                              <p:cond delay="1000"/>
                            </p:stCondLst>
                            <p:childTnLst>
                              <p:par>
                                <p:cTn id="174" presetID="1" presetClass="entr" presetSubtype="0" fill="hold" grpId="0" nodeType="afterEffect">
                                  <p:stCondLst>
                                    <p:cond delay="0"/>
                                  </p:stCondLst>
                                  <p:childTnLst>
                                    <p:set>
                                      <p:cBhvr>
                                        <p:cTn id="17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997" y="1942187"/>
            <a:ext cx="307144" cy="357351"/>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997" y="2353345"/>
            <a:ext cx="274320" cy="114300"/>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544" y="1914462"/>
            <a:ext cx="315417" cy="314015"/>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3315" y="2276542"/>
            <a:ext cx="611877" cy="196263"/>
          </a:xfrm>
          <a:prstGeom prst="rect">
            <a:avLst/>
          </a:prstGeom>
        </p:spPr>
      </p:pic>
      <p:grpSp>
        <p:nvGrpSpPr>
          <p:cNvPr id="20" name="Group 19"/>
          <p:cNvGrpSpPr/>
          <p:nvPr/>
        </p:nvGrpSpPr>
        <p:grpSpPr>
          <a:xfrm>
            <a:off x="213548" y="1123165"/>
            <a:ext cx="5630203" cy="2392058"/>
            <a:chOff x="213548" y="1211653"/>
            <a:chExt cx="5630203" cy="2392058"/>
          </a:xfrm>
        </p:grpSpPr>
        <p:sp>
          <p:nvSpPr>
            <p:cNvPr id="38" name="Text Placeholder 1"/>
            <p:cNvSpPr txBox="1">
              <a:spLocks/>
            </p:cNvSpPr>
            <p:nvPr/>
          </p:nvSpPr>
          <p:spPr>
            <a:xfrm>
              <a:off x="213548" y="1434591"/>
              <a:ext cx="5630203" cy="2169120"/>
            </a:xfrm>
            <a:prstGeom prst="rect">
              <a:avLst/>
            </a:prstGeom>
            <a:solidFill>
              <a:schemeClr val="bg1">
                <a:lumMod val="85000"/>
                <a:alpha val="3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32" name="Straight Arrow Connector 31"/>
            <p:cNvCxnSpPr/>
            <p:nvPr/>
          </p:nvCxnSpPr>
          <p:spPr>
            <a:xfrm flipV="1">
              <a:off x="213548" y="1408391"/>
              <a:ext cx="5630203" cy="0"/>
            </a:xfrm>
            <a:prstGeom prst="straightConnector1">
              <a:avLst/>
            </a:prstGeom>
            <a:ln w="6350">
              <a:solidFill>
                <a:schemeClr val="accent1"/>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273231" y="1211653"/>
              <a:ext cx="1599000" cy="198437"/>
            </a:xfrm>
            <a:prstGeom prst="rect">
              <a:avLst/>
            </a:prstGeom>
            <a:ln>
              <a:noFill/>
            </a:ln>
          </p:spPr>
          <p:txBody>
            <a:bodyPr wrap="none" lIns="45643" tIns="22821" rIns="45643" bIns="22821" rtlCol="0">
              <a:spAutoFit/>
            </a:bodyPr>
            <a:lstStyle/>
            <a:p>
              <a:pPr>
                <a:lnSpc>
                  <a:spcPct val="90000"/>
                </a:lnSpc>
              </a:pPr>
              <a:r>
                <a:rPr lang="en-US" sz="1100" dirty="0" smtClean="0">
                  <a:solidFill>
                    <a:schemeClr val="accent1"/>
                  </a:solidFill>
                  <a:latin typeface="Arial"/>
                  <a:cs typeface="Arial"/>
                </a:rPr>
                <a:t>Continuous Deployment</a:t>
              </a:r>
            </a:p>
          </p:txBody>
        </p:sp>
      </p:grpSp>
      <p:grpSp>
        <p:nvGrpSpPr>
          <p:cNvPr id="16" name="Group 15"/>
          <p:cNvGrpSpPr/>
          <p:nvPr/>
        </p:nvGrpSpPr>
        <p:grpSpPr>
          <a:xfrm>
            <a:off x="213547" y="1495706"/>
            <a:ext cx="4541301" cy="2019517"/>
            <a:chOff x="213548" y="1584194"/>
            <a:chExt cx="4442840" cy="2019517"/>
          </a:xfrm>
        </p:grpSpPr>
        <p:sp>
          <p:nvSpPr>
            <p:cNvPr id="34" name="Text Placeholder 1"/>
            <p:cNvSpPr txBox="1">
              <a:spLocks/>
            </p:cNvSpPr>
            <p:nvPr/>
          </p:nvSpPr>
          <p:spPr>
            <a:xfrm>
              <a:off x="213548" y="1814889"/>
              <a:ext cx="4442840" cy="1788822"/>
            </a:xfrm>
            <a:prstGeom prst="rect">
              <a:avLst/>
            </a:prstGeom>
            <a:solidFill>
              <a:schemeClr val="bg1">
                <a:lumMod val="85000"/>
                <a:alpha val="3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4" name="Straight Arrow Connector 3"/>
            <p:cNvCxnSpPr/>
            <p:nvPr/>
          </p:nvCxnSpPr>
          <p:spPr>
            <a:xfrm flipV="1">
              <a:off x="213548" y="1797274"/>
              <a:ext cx="4442840" cy="0"/>
            </a:xfrm>
            <a:prstGeom prst="straightConnector1">
              <a:avLst/>
            </a:prstGeom>
            <a:ln w="6350">
              <a:solidFill>
                <a:schemeClr val="accent1"/>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679550" y="1584194"/>
              <a:ext cx="1510836" cy="198437"/>
            </a:xfrm>
            <a:prstGeom prst="rect">
              <a:avLst/>
            </a:prstGeom>
            <a:ln>
              <a:noFill/>
            </a:ln>
          </p:spPr>
          <p:txBody>
            <a:bodyPr wrap="none" lIns="45643" tIns="22821" rIns="45643" bIns="22821" rtlCol="0">
              <a:spAutoFit/>
            </a:bodyPr>
            <a:lstStyle/>
            <a:p>
              <a:pPr>
                <a:lnSpc>
                  <a:spcPct val="90000"/>
                </a:lnSpc>
              </a:pPr>
              <a:r>
                <a:rPr lang="en-US" sz="1100" smtClean="0">
                  <a:solidFill>
                    <a:schemeClr val="accent1"/>
                  </a:solidFill>
                  <a:latin typeface="Arial"/>
                  <a:cs typeface="Arial"/>
                </a:rPr>
                <a:t>Continuous </a:t>
              </a:r>
              <a:r>
                <a:rPr lang="en-US" sz="1100" dirty="0" smtClean="0">
                  <a:solidFill>
                    <a:schemeClr val="accent1"/>
                  </a:solidFill>
                  <a:latin typeface="Arial"/>
                  <a:cs typeface="Arial"/>
                </a:rPr>
                <a:t>Integration</a:t>
              </a:r>
            </a:p>
          </p:txBody>
        </p:sp>
      </p:gr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637" y="1896636"/>
            <a:ext cx="5458025" cy="1618587"/>
          </a:xfrm>
          <a:prstGeom prst="rect">
            <a:avLst/>
          </a:prstGeom>
        </p:spPr>
      </p:pic>
      <p:grpSp>
        <p:nvGrpSpPr>
          <p:cNvPr id="15" name="Group 14"/>
          <p:cNvGrpSpPr/>
          <p:nvPr/>
        </p:nvGrpSpPr>
        <p:grpSpPr>
          <a:xfrm>
            <a:off x="7280036" y="2197005"/>
            <a:ext cx="1835551" cy="1024128"/>
            <a:chOff x="7283425" y="2265932"/>
            <a:chExt cx="1835551" cy="1024128"/>
          </a:xfrm>
        </p:grpSpPr>
        <p:sp>
          <p:nvSpPr>
            <p:cNvPr id="84" name="Text Placeholder 1"/>
            <p:cNvSpPr txBox="1">
              <a:spLocks/>
            </p:cNvSpPr>
            <p:nvPr/>
          </p:nvSpPr>
          <p:spPr>
            <a:xfrm rot="16200000">
              <a:off x="7691738" y="1862822"/>
              <a:ext cx="1018925" cy="1835550"/>
            </a:xfrm>
            <a:prstGeom prst="rect">
              <a:avLst/>
            </a:prstGeom>
            <a:solidFill>
              <a:schemeClr val="bg1">
                <a:alpha val="5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60" name="Straight Connector 59"/>
            <p:cNvCxnSpPr/>
            <p:nvPr/>
          </p:nvCxnSpPr>
          <p:spPr>
            <a:xfrm rot="10800000">
              <a:off x="7283425" y="2265932"/>
              <a:ext cx="0" cy="1024128"/>
            </a:xfrm>
            <a:prstGeom prst="line">
              <a:avLst/>
            </a:prstGeom>
            <a:ln w="1270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7379744" y="2413850"/>
              <a:ext cx="1339967" cy="738585"/>
            </a:xfrm>
            <a:prstGeom prst="rect">
              <a:avLst/>
            </a:prstGeom>
            <a:ln>
              <a:noFill/>
            </a:ln>
          </p:spPr>
          <p:txBody>
            <a:bodyPr wrap="square" lIns="45643" tIns="22821" rIns="45643" bIns="22821" rtlCol="0">
              <a:spAutoFit/>
            </a:bodyPr>
            <a:lstStyle/>
            <a:p>
              <a:pPr>
                <a:lnSpc>
                  <a:spcPct val="90000"/>
                </a:lnSpc>
              </a:pPr>
              <a:r>
                <a:rPr lang="en-US" sz="1000" dirty="0" smtClean="0">
                  <a:latin typeface="Arial"/>
                  <a:cs typeface="Arial"/>
                </a:rPr>
                <a:t>Release Management</a:t>
              </a:r>
            </a:p>
            <a:p>
              <a:pPr algn="ctr">
                <a:lnSpc>
                  <a:spcPct val="90000"/>
                </a:lnSpc>
              </a:pPr>
              <a:endParaRPr lang="en-US" sz="1000" dirty="0" smtClean="0">
                <a:latin typeface="Arial"/>
                <a:cs typeface="Arial"/>
              </a:endParaRPr>
            </a:p>
            <a:p>
              <a:pPr algn="ctr">
                <a:lnSpc>
                  <a:spcPct val="90000"/>
                </a:lnSpc>
              </a:pPr>
              <a:r>
                <a:rPr lang="en-US" sz="1000" dirty="0" smtClean="0">
                  <a:latin typeface="Arial"/>
                  <a:cs typeface="Arial"/>
                </a:rPr>
                <a:t>Or</a:t>
              </a:r>
            </a:p>
            <a:p>
              <a:pPr>
                <a:lnSpc>
                  <a:spcPct val="90000"/>
                </a:lnSpc>
              </a:pPr>
              <a:endParaRPr lang="en-US" sz="1000" dirty="0" smtClean="0">
                <a:latin typeface="Arial"/>
                <a:cs typeface="Arial"/>
              </a:endParaRPr>
            </a:p>
            <a:p>
              <a:pPr>
                <a:lnSpc>
                  <a:spcPct val="90000"/>
                </a:lnSpc>
              </a:pPr>
              <a:r>
                <a:rPr lang="en-US" sz="1000" dirty="0" smtClean="0">
                  <a:latin typeface="Arial"/>
                  <a:cs typeface="Arial"/>
                </a:rPr>
                <a:t>Application as Code</a:t>
              </a:r>
            </a:p>
          </p:txBody>
        </p:sp>
      </p:grpSp>
      <p:sp>
        <p:nvSpPr>
          <p:cNvPr id="68" name="Rectangle 67"/>
          <p:cNvSpPr/>
          <p:nvPr/>
        </p:nvSpPr>
        <p:spPr>
          <a:xfrm>
            <a:off x="6212156" y="3581115"/>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smtClean="0">
                <a:latin typeface="Arial"/>
                <a:cs typeface="Arial"/>
              </a:rPr>
              <a:t>Config</a:t>
            </a:r>
            <a:endParaRPr lang="en-US" sz="1000" dirty="0">
              <a:latin typeface="Arial"/>
              <a:cs typeface="Arial"/>
            </a:endParaRPr>
          </a:p>
        </p:txBody>
      </p:sp>
      <p:sp>
        <p:nvSpPr>
          <p:cNvPr id="69" name="Rectangle 68"/>
          <p:cNvSpPr/>
          <p:nvPr/>
        </p:nvSpPr>
        <p:spPr>
          <a:xfrm>
            <a:off x="6212156" y="3846963"/>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Middleware</a:t>
            </a:r>
            <a:endParaRPr lang="en-US" sz="1000" dirty="0">
              <a:latin typeface="Arial"/>
              <a:cs typeface="Arial"/>
            </a:endParaRPr>
          </a:p>
        </p:txBody>
      </p:sp>
      <p:sp>
        <p:nvSpPr>
          <p:cNvPr id="70" name="Rectangle 69"/>
          <p:cNvSpPr/>
          <p:nvPr/>
        </p:nvSpPr>
        <p:spPr>
          <a:xfrm>
            <a:off x="6212156" y="4112811"/>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smtClean="0">
                <a:latin typeface="Arial"/>
                <a:cs typeface="Arial"/>
              </a:rPr>
              <a:t>OS</a:t>
            </a:r>
            <a:endParaRPr lang="en-US" sz="1000">
              <a:latin typeface="Arial"/>
              <a:cs typeface="Arial"/>
            </a:endParaRPr>
          </a:p>
        </p:txBody>
      </p:sp>
      <p:grpSp>
        <p:nvGrpSpPr>
          <p:cNvPr id="14" name="Group 13"/>
          <p:cNvGrpSpPr/>
          <p:nvPr/>
        </p:nvGrpSpPr>
        <p:grpSpPr>
          <a:xfrm>
            <a:off x="6200468" y="2197005"/>
            <a:ext cx="949938" cy="1017848"/>
            <a:chOff x="6193540" y="2272212"/>
            <a:chExt cx="949938" cy="1017848"/>
          </a:xfrm>
        </p:grpSpPr>
        <p:sp>
          <p:nvSpPr>
            <p:cNvPr id="71" name="Rectangle 70"/>
            <p:cNvSpPr/>
            <p:nvPr/>
          </p:nvSpPr>
          <p:spPr>
            <a:xfrm>
              <a:off x="6201646" y="3061460"/>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3</a:t>
              </a:r>
              <a:endParaRPr lang="en-US" sz="1000" dirty="0">
                <a:latin typeface="Arial"/>
                <a:cs typeface="Arial"/>
              </a:endParaRPr>
            </a:p>
          </p:txBody>
        </p:sp>
        <p:sp>
          <p:nvSpPr>
            <p:cNvPr id="72" name="Rectangle 71"/>
            <p:cNvSpPr/>
            <p:nvPr/>
          </p:nvSpPr>
          <p:spPr>
            <a:xfrm>
              <a:off x="6193540" y="2272212"/>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1</a:t>
              </a:r>
              <a:endParaRPr lang="en-US" sz="1000" dirty="0">
                <a:latin typeface="Arial"/>
                <a:cs typeface="Arial"/>
              </a:endParaRPr>
            </a:p>
          </p:txBody>
        </p:sp>
        <p:sp>
          <p:nvSpPr>
            <p:cNvPr id="73" name="Rectangle 72"/>
            <p:cNvSpPr/>
            <p:nvPr/>
          </p:nvSpPr>
          <p:spPr>
            <a:xfrm>
              <a:off x="6201646" y="2670322"/>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2</a:t>
              </a:r>
              <a:endParaRPr lang="en-US" sz="1000" dirty="0">
                <a:latin typeface="Arial"/>
                <a:cs typeface="Arial"/>
              </a:endParaRPr>
            </a:p>
          </p:txBody>
        </p:sp>
      </p:grpSp>
      <p:sp>
        <p:nvSpPr>
          <p:cNvPr id="74" name="Rounded Rectangle 73"/>
          <p:cNvSpPr/>
          <p:nvPr/>
        </p:nvSpPr>
        <p:spPr>
          <a:xfrm>
            <a:off x="6204050" y="4378660"/>
            <a:ext cx="949938" cy="283779"/>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a:r>
              <a:rPr lang="en-US" sz="1000" dirty="0" smtClean="0">
                <a:latin typeface="Arial"/>
                <a:cs typeface="Arial"/>
              </a:rPr>
              <a:t>BARE METAL</a:t>
            </a:r>
            <a:endParaRPr lang="en-US" sz="1000" dirty="0">
              <a:latin typeface="Arial"/>
              <a:cs typeface="Arial"/>
            </a:endParaRPr>
          </a:p>
        </p:txBody>
      </p:sp>
      <p:grpSp>
        <p:nvGrpSpPr>
          <p:cNvPr id="21" name="Group 20"/>
          <p:cNvGrpSpPr/>
          <p:nvPr/>
        </p:nvGrpSpPr>
        <p:grpSpPr>
          <a:xfrm>
            <a:off x="7293935" y="3581115"/>
            <a:ext cx="1850066" cy="1081325"/>
            <a:chOff x="7293935" y="3668947"/>
            <a:chExt cx="1850066" cy="1170473"/>
          </a:xfrm>
        </p:grpSpPr>
        <p:sp>
          <p:nvSpPr>
            <p:cNvPr id="85" name="Text Placeholder 1"/>
            <p:cNvSpPr txBox="1">
              <a:spLocks/>
            </p:cNvSpPr>
            <p:nvPr/>
          </p:nvSpPr>
          <p:spPr>
            <a:xfrm rot="16200000">
              <a:off x="7643590" y="3339010"/>
              <a:ext cx="1165271" cy="1835550"/>
            </a:xfrm>
            <a:prstGeom prst="rect">
              <a:avLst/>
            </a:prstGeom>
            <a:solidFill>
              <a:schemeClr val="bg1">
                <a:alpha val="5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latin typeface="Arial"/>
                <a:cs typeface="Arial"/>
              </a:endParaRPr>
            </a:p>
          </p:txBody>
        </p:sp>
        <p:cxnSp>
          <p:nvCxnSpPr>
            <p:cNvPr id="77" name="Straight Connector 76"/>
            <p:cNvCxnSpPr/>
            <p:nvPr/>
          </p:nvCxnSpPr>
          <p:spPr>
            <a:xfrm flipV="1">
              <a:off x="7293935" y="3668947"/>
              <a:ext cx="0" cy="1170472"/>
            </a:xfrm>
            <a:prstGeom prst="line">
              <a:avLst/>
            </a:prstGeom>
            <a:ln w="1270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401442" y="3860454"/>
              <a:ext cx="1683566" cy="799476"/>
            </a:xfrm>
            <a:prstGeom prst="rect">
              <a:avLst/>
            </a:prstGeom>
            <a:ln>
              <a:noFill/>
            </a:ln>
          </p:spPr>
          <p:txBody>
            <a:bodyPr wrap="square" lIns="45643" tIns="22821" rIns="45643" bIns="22821" rtlCol="0">
              <a:spAutoFit/>
            </a:bodyPr>
            <a:lstStyle/>
            <a:p>
              <a:pPr>
                <a:lnSpc>
                  <a:spcPct val="90000"/>
                </a:lnSpc>
              </a:pPr>
              <a:r>
                <a:rPr lang="en-US" sz="1000" dirty="0" smtClean="0">
                  <a:latin typeface="Arial"/>
                  <a:cs typeface="Arial"/>
                </a:rPr>
                <a:t>Configuration Management</a:t>
              </a:r>
            </a:p>
            <a:p>
              <a:pPr algn="ctr">
                <a:lnSpc>
                  <a:spcPct val="90000"/>
                </a:lnSpc>
              </a:pPr>
              <a:endParaRPr lang="en-US" sz="1000" dirty="0" smtClean="0">
                <a:latin typeface="Arial"/>
                <a:cs typeface="Arial"/>
              </a:endParaRPr>
            </a:p>
            <a:p>
              <a:pPr algn="ctr">
                <a:lnSpc>
                  <a:spcPct val="90000"/>
                </a:lnSpc>
              </a:pPr>
              <a:r>
                <a:rPr lang="en-US" sz="1000" dirty="0" smtClean="0">
                  <a:latin typeface="Arial"/>
                  <a:cs typeface="Arial"/>
                </a:rPr>
                <a:t>Or</a:t>
              </a:r>
            </a:p>
            <a:p>
              <a:pPr>
                <a:lnSpc>
                  <a:spcPct val="90000"/>
                </a:lnSpc>
              </a:pPr>
              <a:endParaRPr lang="en-US" sz="1000" dirty="0" smtClean="0">
                <a:latin typeface="Arial"/>
                <a:cs typeface="Arial"/>
              </a:endParaRPr>
            </a:p>
            <a:p>
              <a:pPr>
                <a:lnSpc>
                  <a:spcPct val="90000"/>
                </a:lnSpc>
              </a:pPr>
              <a:r>
                <a:rPr lang="en-US" sz="1000" dirty="0" smtClean="0">
                  <a:latin typeface="Arial"/>
                  <a:cs typeface="Arial"/>
                </a:rPr>
                <a:t>Infrastructure as Code</a:t>
              </a:r>
            </a:p>
          </p:txBody>
        </p:sp>
      </p:grpSp>
      <p:pic>
        <p:nvPicPr>
          <p:cNvPr id="87" name="Picture 86"/>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12727" y1="26923" x2="12727" y2="26923"/>
                        <a14:foregroundMark x1="27727" y1="61538" x2="27727" y2="61538"/>
                        <a14:foregroundMark x1="42727" y1="71795" x2="42727" y2="71795"/>
                        <a14:foregroundMark x1="72727" y1="78205" x2="72727" y2="78205"/>
                        <a14:foregroundMark x1="96364" y1="78205" x2="96364" y2="78205"/>
                        <a14:foregroundMark x1="84091" y1="78205" x2="84091" y2="78205"/>
                        <a14:foregroundMark x1="4091" y1="69231" x2="4091" y2="69231"/>
                      </a14:backgroundRemoval>
                    </a14:imgEffect>
                  </a14:imgLayer>
                </a14:imgProps>
              </a:ext>
              <a:ext uri="{28A0092B-C50C-407E-A947-70E740481C1C}">
                <a14:useLocalDpi xmlns:a14="http://schemas.microsoft.com/office/drawing/2010/main" val="0"/>
              </a:ext>
            </a:extLst>
          </a:blip>
          <a:stretch>
            <a:fillRect/>
          </a:stretch>
        </p:blipFill>
        <p:spPr>
          <a:xfrm>
            <a:off x="1883878" y="3912482"/>
            <a:ext cx="757514" cy="268573"/>
          </a:xfrm>
          <a:prstGeom prst="rect">
            <a:avLst/>
          </a:prstGeom>
        </p:spPr>
      </p:pic>
      <p:pic>
        <p:nvPicPr>
          <p:cNvPr id="88" name="Picture 87" descr="#ChefConf"/>
          <p:cNvPicPr>
            <a:picLocks noChangeAspect="1" noChangeArrowheads="1"/>
          </p:cNvPicPr>
          <p:nvPr/>
        </p:nvPicPr>
        <p:blipFill>
          <a:blip r:embed="rId10" cstate="print">
            <a:alphaModFix amt="89000"/>
            <a:extLst>
              <a:ext uri="{28A0092B-C50C-407E-A947-70E740481C1C}">
                <a14:useLocalDpi xmlns:a14="http://schemas.microsoft.com/office/drawing/2010/main" val="0"/>
              </a:ext>
            </a:extLst>
          </a:blip>
          <a:srcRect/>
          <a:stretch>
            <a:fillRect/>
          </a:stretch>
        </p:blipFill>
        <p:spPr bwMode="auto">
          <a:xfrm>
            <a:off x="854762" y="3850069"/>
            <a:ext cx="393399" cy="39339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11">
            <a:extLst>
              <a:ext uri="{BEBA8EAE-BF5A-486C-A8C5-ECC9F3942E4B}">
                <a14:imgProps xmlns:a14="http://schemas.microsoft.com/office/drawing/2010/main">
                  <a14:imgLayer r:embed="rId12">
                    <a14:imgEffect>
                      <a14:backgroundRemoval t="9605" b="98305" l="9607" r="96507">
                        <a14:foregroundMark x1="48472" y1="36158" x2="48472" y2="36158"/>
                        <a14:foregroundMark x1="87336" y1="84746" x2="87336" y2="84746"/>
                        <a14:foregroundMark x1="72926" y1="83616" x2="72926" y2="83616"/>
                        <a14:foregroundMark x1="60699" y1="80791" x2="60699" y2="80791"/>
                        <a14:foregroundMark x1="49782" y1="83616" x2="49782" y2="83616"/>
                        <a14:foregroundMark x1="37555" y1="83616" x2="37555" y2="83616"/>
                        <a14:foregroundMark x1="23144" y1="80791" x2="23144" y2="80791"/>
                        <a14:foregroundMark x1="13100" y1="82486" x2="13100" y2="82486"/>
                      </a14:backgroundRemoval>
                    </a14:imgEffect>
                  </a14:imgLayer>
                </a14:imgProps>
              </a:ext>
            </a:extLst>
          </a:blip>
          <a:stretch>
            <a:fillRect/>
          </a:stretch>
        </p:blipFill>
        <p:spPr>
          <a:xfrm>
            <a:off x="3277109" y="3770042"/>
            <a:ext cx="743563" cy="574718"/>
          </a:xfrm>
          <a:prstGeom prst="rect">
            <a:avLst/>
          </a:prstGeom>
        </p:spPr>
      </p:pic>
      <p:pic>
        <p:nvPicPr>
          <p:cNvPr id="90" name="Picture 89"/>
          <p:cNvPicPr>
            <a:picLocks noChangeAspect="1"/>
          </p:cNvPicPr>
          <p:nvPr/>
        </p:nvPicPr>
        <p:blipFill>
          <a:blip r:embed="rId13"/>
          <a:stretch>
            <a:fillRect/>
          </a:stretch>
        </p:blipFill>
        <p:spPr>
          <a:xfrm>
            <a:off x="4656388" y="3767111"/>
            <a:ext cx="934231" cy="580579"/>
          </a:xfrm>
          <a:prstGeom prst="rect">
            <a:avLst/>
          </a:prstGeom>
        </p:spPr>
      </p:pic>
      <p:sp>
        <p:nvSpPr>
          <p:cNvPr id="13" name="Right Arrow 12"/>
          <p:cNvSpPr/>
          <p:nvPr/>
        </p:nvSpPr>
        <p:spPr>
          <a:xfrm>
            <a:off x="5875281" y="2564828"/>
            <a:ext cx="284322" cy="28220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4" name="Rectangle 43"/>
          <p:cNvSpPr/>
          <p:nvPr/>
        </p:nvSpPr>
        <p:spPr>
          <a:xfrm>
            <a:off x="363702" y="4837425"/>
            <a:ext cx="8220456" cy="299632"/>
          </a:xfrm>
          <a:prstGeom prst="rect">
            <a:avLst/>
          </a:prstGeom>
          <a:solidFill>
            <a:schemeClr val="accent1">
              <a:lumMod val="50000"/>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600" i="1" dirty="0" smtClean="0">
                <a:latin typeface="Arial"/>
                <a:cs typeface="Arial"/>
              </a:rPr>
              <a:t>Application is </a:t>
            </a:r>
            <a:r>
              <a:rPr lang="en-US" sz="1600" i="1" dirty="0">
                <a:latin typeface="Arial"/>
                <a:cs typeface="Arial"/>
              </a:rPr>
              <a:t>c</a:t>
            </a:r>
            <a:r>
              <a:rPr lang="en-US" sz="1600" i="1" dirty="0" smtClean="0">
                <a:latin typeface="Arial"/>
                <a:cs typeface="Arial"/>
              </a:rPr>
              <a:t>ode, Test is code, Infrastructure is ‘also’ code</a:t>
            </a:r>
            <a:endParaRPr lang="en-US" sz="1600" i="1" dirty="0">
              <a:latin typeface="Arial"/>
              <a:cs typeface="Arial"/>
            </a:endParaRPr>
          </a:p>
        </p:txBody>
      </p:sp>
      <p:sp>
        <p:nvSpPr>
          <p:cNvPr id="40" name="Title 1"/>
          <p:cNvSpPr txBox="1">
            <a:spLocks/>
          </p:cNvSpPr>
          <p:nvPr/>
        </p:nvSpPr>
        <p:spPr>
          <a:xfrm>
            <a:off x="0" y="182314"/>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a:t>Infrastructure as </a:t>
            </a:r>
            <a:r>
              <a:rPr lang="en-US" dirty="0" smtClean="0"/>
              <a:t>Code: Adopting software methodology</a:t>
            </a:r>
            <a:endParaRPr lang="en-US" dirty="0"/>
          </a:p>
        </p:txBody>
      </p:sp>
    </p:spTree>
    <p:extLst>
      <p:ext uri="{BB962C8B-B14F-4D97-AF65-F5344CB8AC3E}">
        <p14:creationId xmlns:p14="http://schemas.microsoft.com/office/powerpoint/2010/main" val="3393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1000" fill="hold"/>
                                        <p:tgtEl>
                                          <p:spTgt spid="44"/>
                                        </p:tgtEl>
                                        <p:attrNameLst>
                                          <p:attrName>ppt_w</p:attrName>
                                        </p:attrNameLst>
                                      </p:cBhvr>
                                      <p:tavLst>
                                        <p:tav tm="0">
                                          <p:val>
                                            <p:strVal val="#ppt_w*0.70"/>
                                          </p:val>
                                        </p:tav>
                                        <p:tav tm="100000">
                                          <p:val>
                                            <p:strVal val="#ppt_w"/>
                                          </p:val>
                                        </p:tav>
                                      </p:tavLst>
                                    </p:anim>
                                    <p:anim calcmode="lin" valueType="num">
                                      <p:cBhvr>
                                        <p:cTn id="38" dur="1000" fill="hold"/>
                                        <p:tgtEl>
                                          <p:spTgt spid="44"/>
                                        </p:tgtEl>
                                        <p:attrNameLst>
                                          <p:attrName>ppt_h</p:attrName>
                                        </p:attrNameLst>
                                      </p:cBhvr>
                                      <p:tavLst>
                                        <p:tav tm="0">
                                          <p:val>
                                            <p:strVal val="#ppt_h"/>
                                          </p:val>
                                        </p:tav>
                                        <p:tav tm="100000">
                                          <p:val>
                                            <p:strVal val="#ppt_h"/>
                                          </p:val>
                                        </p:tav>
                                      </p:tavLst>
                                    </p:anim>
                                    <p:animEffect transition="in" filter="fade">
                                      <p:cBhvr>
                                        <p:cTn id="3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4"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2564" y="1070380"/>
            <a:ext cx="7007109" cy="733059"/>
            <a:chOff x="881528" y="1147870"/>
            <a:chExt cx="7007109" cy="733059"/>
          </a:xfrm>
        </p:grpSpPr>
        <p:sp>
          <p:nvSpPr>
            <p:cNvPr id="14" name="TextBox 13"/>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1"/>
            </a:solidFill>
            <a:ln w="6350">
              <a:solidFill>
                <a:schemeClr val="accent1"/>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a:solidFill>
                    <a:schemeClr val="bg1"/>
                  </a:solidFill>
                  <a:latin typeface="Arial" panose="020B0604020202020204" pitchFamily="34" charset="0"/>
                </a:rPr>
                <a:t>Build</a:t>
              </a:r>
            </a:p>
          </p:txBody>
        </p:sp>
        <p:sp>
          <p:nvSpPr>
            <p:cNvPr id="20"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smtClean="0"/>
                <a:t>Collaborate and create </a:t>
              </a:r>
              <a:r>
                <a:rPr lang="en-US" sz="1800" dirty="0"/>
                <a:t>new </a:t>
              </a:r>
              <a:r>
                <a:rPr lang="en-US" sz="1800" dirty="0" smtClean="0"/>
                <a:t>configurations</a:t>
              </a:r>
              <a:endParaRPr lang="en-US" sz="1800" dirty="0"/>
            </a:p>
          </p:txBody>
        </p:sp>
      </p:grpSp>
      <p:sp>
        <p:nvSpPr>
          <p:cNvPr id="15" name="Title 1"/>
          <p:cNvSpPr txBox="1">
            <a:spLocks/>
          </p:cNvSpPr>
          <p:nvPr/>
        </p:nvSpPr>
        <p:spPr>
          <a:xfrm>
            <a:off x="0" y="224875"/>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a:t>Infrastructure as </a:t>
            </a:r>
            <a:r>
              <a:rPr lang="en-US" dirty="0" smtClean="0"/>
              <a:t>Code: For </a:t>
            </a:r>
            <a:r>
              <a:rPr lang="en-US" dirty="0"/>
              <a:t>the Network</a:t>
            </a:r>
          </a:p>
        </p:txBody>
      </p:sp>
      <p:grpSp>
        <p:nvGrpSpPr>
          <p:cNvPr id="22" name="Group 21"/>
          <p:cNvGrpSpPr/>
          <p:nvPr/>
        </p:nvGrpSpPr>
        <p:grpSpPr>
          <a:xfrm>
            <a:off x="602564" y="1853072"/>
            <a:ext cx="7007109" cy="733059"/>
            <a:chOff x="881528" y="1147870"/>
            <a:chExt cx="7007109" cy="733059"/>
          </a:xfrm>
        </p:grpSpPr>
        <p:sp>
          <p:nvSpPr>
            <p:cNvPr id="23" name="TextBox 22"/>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6"/>
            </a:solidFill>
            <a:ln w="6350">
              <a:solidFill>
                <a:schemeClr val="accent6"/>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Test</a:t>
              </a:r>
              <a:endParaRPr lang="en-US" sz="2000" dirty="0">
                <a:solidFill>
                  <a:schemeClr val="bg1"/>
                </a:solidFill>
                <a:latin typeface="Arial" panose="020B0604020202020204" pitchFamily="34" charset="0"/>
              </a:endParaRPr>
            </a:p>
          </p:txBody>
        </p:sp>
        <p:sp>
          <p:nvSpPr>
            <p:cNvPr id="24"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a:t>Validate </a:t>
              </a:r>
              <a:r>
                <a:rPr lang="en-US" sz="1800" smtClean="0"/>
                <a:t>configurations in physical </a:t>
              </a:r>
              <a:r>
                <a:rPr lang="en-US" sz="1800" dirty="0"/>
                <a:t>or virtual lab</a:t>
              </a:r>
            </a:p>
          </p:txBody>
        </p:sp>
      </p:grpSp>
      <p:grpSp>
        <p:nvGrpSpPr>
          <p:cNvPr id="25" name="Group 24"/>
          <p:cNvGrpSpPr/>
          <p:nvPr/>
        </p:nvGrpSpPr>
        <p:grpSpPr>
          <a:xfrm>
            <a:off x="602564" y="2635764"/>
            <a:ext cx="7007109" cy="733059"/>
            <a:chOff x="881528" y="1147870"/>
            <a:chExt cx="7007109" cy="733059"/>
          </a:xfrm>
        </p:grpSpPr>
        <p:sp>
          <p:nvSpPr>
            <p:cNvPr id="26" name="TextBox 25"/>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5"/>
            </a:solidFill>
            <a:ln w="6350">
              <a:solidFill>
                <a:schemeClr val="accent5"/>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Deploy</a:t>
              </a:r>
              <a:endParaRPr lang="en-US" sz="2000" dirty="0">
                <a:solidFill>
                  <a:schemeClr val="bg1"/>
                </a:solidFill>
                <a:latin typeface="Arial" panose="020B0604020202020204" pitchFamily="34" charset="0"/>
              </a:endParaRPr>
            </a:p>
          </p:txBody>
        </p:sp>
        <p:sp>
          <p:nvSpPr>
            <p:cNvPr id="27"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a:t>Deploy </a:t>
              </a:r>
              <a:r>
                <a:rPr lang="en-US" sz="1800" dirty="0" smtClean="0"/>
                <a:t>new </a:t>
              </a:r>
              <a:r>
                <a:rPr lang="en-US" sz="1800" dirty="0"/>
                <a:t>configurations in production</a:t>
              </a:r>
            </a:p>
          </p:txBody>
        </p:sp>
      </p:grpSp>
      <p:grpSp>
        <p:nvGrpSpPr>
          <p:cNvPr id="28" name="Group 27"/>
          <p:cNvGrpSpPr/>
          <p:nvPr/>
        </p:nvGrpSpPr>
        <p:grpSpPr>
          <a:xfrm>
            <a:off x="602564" y="3418456"/>
            <a:ext cx="7007109" cy="733059"/>
            <a:chOff x="881528" y="1147870"/>
            <a:chExt cx="7007109" cy="733059"/>
          </a:xfrm>
        </p:grpSpPr>
        <p:sp>
          <p:nvSpPr>
            <p:cNvPr id="29" name="TextBox 28"/>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4"/>
            </a:solidFill>
            <a:ln w="6350">
              <a:solidFill>
                <a:schemeClr val="accent4"/>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Validate</a:t>
              </a:r>
              <a:endParaRPr lang="en-US" sz="2000" dirty="0">
                <a:solidFill>
                  <a:schemeClr val="bg1"/>
                </a:solidFill>
                <a:latin typeface="Arial" panose="020B0604020202020204" pitchFamily="34" charset="0"/>
              </a:endParaRPr>
            </a:p>
          </p:txBody>
        </p:sp>
        <p:sp>
          <p:nvSpPr>
            <p:cNvPr id="30"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a:t>Validate </a:t>
              </a:r>
              <a:r>
                <a:rPr lang="en-US" sz="1800" dirty="0" smtClean="0"/>
                <a:t>network behavior after configuration</a:t>
              </a:r>
              <a:endParaRPr lang="en-US" sz="1800" dirty="0"/>
            </a:p>
          </p:txBody>
        </p:sp>
      </p:grpSp>
      <p:sp>
        <p:nvSpPr>
          <p:cNvPr id="33" name="Content Placeholder 2"/>
          <p:cNvSpPr txBox="1">
            <a:spLocks/>
          </p:cNvSpPr>
          <p:nvPr/>
        </p:nvSpPr>
        <p:spPr>
          <a:xfrm>
            <a:off x="2461786" y="4201148"/>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smtClean="0"/>
              <a:t>Continuously monitor and provide feedback</a:t>
            </a:r>
            <a:endParaRPr lang="en-US" sz="1800" dirty="0"/>
          </a:p>
        </p:txBody>
      </p:sp>
      <p:sp>
        <p:nvSpPr>
          <p:cNvPr id="6" name="Rectangle 5"/>
          <p:cNvSpPr/>
          <p:nvPr/>
        </p:nvSpPr>
        <p:spPr>
          <a:xfrm>
            <a:off x="602564" y="4201148"/>
            <a:ext cx="1859222" cy="537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2000" dirty="0" smtClean="0">
                <a:latin typeface="Arial"/>
                <a:cs typeface="Arial"/>
              </a:rPr>
              <a:t>Monitor</a:t>
            </a:r>
            <a:endParaRPr lang="en-US" sz="2000" dirty="0">
              <a:latin typeface="Arial"/>
              <a:cs typeface="Arial"/>
            </a:endParaRPr>
          </a:p>
        </p:txBody>
      </p:sp>
      <p:cxnSp>
        <p:nvCxnSpPr>
          <p:cNvPr id="43" name="Straight Connector 42"/>
          <p:cNvCxnSpPr/>
          <p:nvPr/>
        </p:nvCxnSpPr>
        <p:spPr>
          <a:xfrm>
            <a:off x="216976" y="1339000"/>
            <a:ext cx="0" cy="3130768"/>
          </a:xfrm>
          <a:prstGeom prst="lin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16976" y="1339000"/>
            <a:ext cx="378507" cy="0"/>
          </a:xfrm>
          <a:prstGeom prst="line">
            <a:avLst/>
          </a:prstGeom>
          <a:ln w="19050">
            <a:solidFill>
              <a:schemeClr val="accent2"/>
            </a:solidFill>
            <a:miter lim="800000"/>
            <a:headEnd type="none"/>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6975" y="4469768"/>
            <a:ext cx="378507" cy="0"/>
          </a:xfrm>
          <a:prstGeom prst="line">
            <a:avLst/>
          </a:prstGeom>
          <a:ln w="19050">
            <a:solidFill>
              <a:schemeClr val="accent2"/>
            </a:solidFill>
            <a:miter lim="800000"/>
            <a:headEnd type="none"/>
            <a:tailEnd type="none" w="lg" len="med"/>
          </a:ln>
          <a:effectLst/>
        </p:spPr>
        <p:style>
          <a:lnRef idx="2">
            <a:schemeClr val="accent1"/>
          </a:lnRef>
          <a:fillRef idx="0">
            <a:schemeClr val="accent1"/>
          </a:fillRef>
          <a:effectRef idx="1">
            <a:schemeClr val="accent1"/>
          </a:effectRef>
          <a:fontRef idx="minor">
            <a:schemeClr val="tx1"/>
          </a:fontRef>
        </p:style>
      </p:cxnSp>
      <p:sp>
        <p:nvSpPr>
          <p:cNvPr id="51" name="Left Brace 50"/>
          <p:cNvSpPr/>
          <p:nvPr/>
        </p:nvSpPr>
        <p:spPr>
          <a:xfrm rot="10800000">
            <a:off x="7873142" y="1106779"/>
            <a:ext cx="294468" cy="2848916"/>
          </a:xfrm>
          <a:prstGeom prst="leftBrac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flipH="1">
            <a:off x="8260600" y="2395745"/>
            <a:ext cx="728419" cy="295387"/>
          </a:xfrm>
          <a:prstGeom prst="rect">
            <a:avLst/>
          </a:prstGeom>
          <a:ln>
            <a:noFill/>
          </a:ln>
        </p:spPr>
        <p:txBody>
          <a:bodyPr wrap="square" lIns="45643" tIns="22821" rIns="45643" bIns="22821" rtlCol="0">
            <a:spAutoFit/>
          </a:bodyPr>
          <a:lstStyle/>
          <a:p>
            <a:pPr algn="l">
              <a:lnSpc>
                <a:spcPct val="90000"/>
              </a:lnSpc>
            </a:pPr>
            <a:r>
              <a:rPr lang="en-US" sz="1800" smtClean="0">
                <a:solidFill>
                  <a:schemeClr val="accent2"/>
                </a:solidFill>
                <a:latin typeface="Arial"/>
                <a:cs typeface="Arial"/>
              </a:rPr>
              <a:t>Demo</a:t>
            </a:r>
            <a:endParaRPr lang="en-US" sz="1800" dirty="0" smtClean="0">
              <a:solidFill>
                <a:schemeClr val="accent2"/>
              </a:solidFill>
              <a:latin typeface="Arial"/>
              <a:cs typeface="Arial"/>
            </a:endParaRPr>
          </a:p>
        </p:txBody>
      </p:sp>
    </p:spTree>
    <p:extLst>
      <p:ext uri="{BB962C8B-B14F-4D97-AF65-F5344CB8AC3E}">
        <p14:creationId xmlns:p14="http://schemas.microsoft.com/office/powerpoint/2010/main" val="76249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444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uniper">
  <a:themeElements>
    <a:clrScheme name="Juniper Colors 2014">
      <a:dk1>
        <a:srgbClr val="445E88"/>
      </a:dk1>
      <a:lt1>
        <a:srgbClr val="FFFFFF"/>
      </a:lt1>
      <a:dk2>
        <a:srgbClr val="A8B9C8"/>
      </a:dk2>
      <a:lt2>
        <a:srgbClr val="C8C8C8"/>
      </a:lt2>
      <a:accent1>
        <a:srgbClr val="3EBAF1"/>
      </a:accent1>
      <a:accent2>
        <a:srgbClr val="3C3C3C"/>
      </a:accent2>
      <a:accent3>
        <a:srgbClr val="E76252"/>
      </a:accent3>
      <a:accent4>
        <a:srgbClr val="68AE64"/>
      </a:accent4>
      <a:accent5>
        <a:srgbClr val="3095C2"/>
      </a:accent5>
      <a:accent6>
        <a:srgbClr val="00A3A5"/>
      </a:accent6>
      <a:hlink>
        <a:srgbClr val="0067AB"/>
      </a:hlink>
      <a:folHlink>
        <a:srgbClr val="6464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25" tIns="45713" rIns="91425" bIns="45713" rtlCol="0" anchor="ctr"/>
      <a:lstStyle>
        <a:defPPr algn="ctr">
          <a:defRPr sz="140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2"/>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ln>
          <a:noFill/>
        </a:ln>
      </a:spPr>
      <a:bodyPr lIns="45643" tIns="22821" rIns="45643" bIns="22821"/>
      <a:lstStyle>
        <a:defPPr algn="l">
          <a:lnSpc>
            <a:spcPct val="90000"/>
          </a:lnSpc>
          <a:defRPr sz="1400" dirty="0" smtClean="0">
            <a:solidFill>
              <a:schemeClr val="accent2"/>
            </a:solidFill>
            <a:latin typeface="Arial"/>
            <a:cs typeface="Arial"/>
          </a:defRPr>
        </a:defPPr>
      </a:lstStyle>
    </a:txDef>
  </a:objectDefaults>
  <a:extraClrSchemeLst/>
  <a:extLst>
    <a:ext uri="{05A4C25C-085E-4340-85A3-A5531E510DB2}">
      <thm15:themeFamily xmlns:thm15="http://schemas.microsoft.com/office/thememl/2012/main" name="Juniper" id="{671EE046-4312-514A-9721-B4A7254D9328}" vid="{197F711C-84DF-114C-A580-EAB6259AB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7298</TotalTime>
  <Words>1966</Words>
  <Application>Microsoft Macintosh PowerPoint</Application>
  <PresentationFormat>On-screen Show (16:9)</PresentationFormat>
  <Paragraphs>321</Paragraphs>
  <Slides>29</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Calibri</vt:lpstr>
      <vt:lpstr>Consolas</vt:lpstr>
      <vt:lpstr>Gill Sans</vt:lpstr>
      <vt:lpstr>Wingdings</vt:lpstr>
      <vt:lpstr>Arial</vt:lpstr>
      <vt:lpstr>Juniper</vt:lpstr>
      <vt:lpstr>think-cell Slide</vt:lpstr>
      <vt:lpstr>Automating L3VPNs with Ansible</vt:lpstr>
      <vt:lpstr>Agenda</vt:lpstr>
      <vt:lpstr>Network Automation Landscape</vt:lpstr>
      <vt:lpstr>PowerPoint Presentation</vt:lpstr>
      <vt:lpstr>PowerPoint Presentation</vt:lpstr>
      <vt:lpstr>Automation Technologies - Landscape</vt:lpstr>
      <vt:lpstr>PowerPoint Presentation</vt:lpstr>
      <vt:lpstr>PowerPoint Presentation</vt:lpstr>
      <vt:lpstr>Demo</vt:lpstr>
      <vt:lpstr>L3VPN Scenario</vt:lpstr>
      <vt:lpstr>L3VPN Scenario</vt:lpstr>
      <vt:lpstr>Demo topology</vt:lpstr>
      <vt:lpstr>PowerPoint Presentation</vt:lpstr>
      <vt:lpstr>Ansible building blocks</vt:lpstr>
      <vt:lpstr>PowerPoint Presentation</vt:lpstr>
      <vt:lpstr>PowerPoint Presentation</vt:lpstr>
      <vt:lpstr>Step 2: Generate variables (Config &amp; testing)</vt:lpstr>
      <vt:lpstr>PowerPoint Presentation</vt:lpstr>
      <vt:lpstr>Step 2: Generate variables (Config &amp; testing)</vt:lpstr>
      <vt:lpstr>Step 3: Build router config</vt:lpstr>
      <vt:lpstr>PowerPoint Presentation</vt:lpstr>
      <vt:lpstr>Step 4: Push router config</vt:lpstr>
      <vt:lpstr>PowerPoint Presentation</vt:lpstr>
      <vt:lpstr>PowerPoint Presentation</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Vig</dc:creator>
  <cp:lastModifiedBy>Nitin Vig</cp:lastModifiedBy>
  <cp:revision>160</cp:revision>
  <dcterms:created xsi:type="dcterms:W3CDTF">2017-02-09T02:44:24Z</dcterms:created>
  <dcterms:modified xsi:type="dcterms:W3CDTF">2017-03-01T05:39:01Z</dcterms:modified>
</cp:coreProperties>
</file>